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9"/>
  </p:notesMasterIdLst>
  <p:sldIdLst>
    <p:sldId id="256" r:id="rId2"/>
    <p:sldId id="257" r:id="rId3"/>
    <p:sldId id="259" r:id="rId4"/>
    <p:sldId id="258" r:id="rId5"/>
    <p:sldId id="260" r:id="rId6"/>
    <p:sldId id="261" r:id="rId7"/>
    <p:sldId id="285" r:id="rId8"/>
    <p:sldId id="290" r:id="rId9"/>
    <p:sldId id="291" r:id="rId10"/>
    <p:sldId id="287" r:id="rId11"/>
    <p:sldId id="288" r:id="rId12"/>
    <p:sldId id="289" r:id="rId13"/>
    <p:sldId id="293" r:id="rId14"/>
    <p:sldId id="262" r:id="rId15"/>
    <p:sldId id="278" r:id="rId16"/>
    <p:sldId id="264" r:id="rId17"/>
    <p:sldId id="265" r:id="rId18"/>
    <p:sldId id="269" r:id="rId19"/>
    <p:sldId id="292" r:id="rId20"/>
    <p:sldId id="295" r:id="rId21"/>
    <p:sldId id="294" r:id="rId22"/>
    <p:sldId id="272" r:id="rId23"/>
    <p:sldId id="271" r:id="rId24"/>
    <p:sldId id="273" r:id="rId25"/>
    <p:sldId id="275" r:id="rId26"/>
    <p:sldId id="274" r:id="rId27"/>
    <p:sldId id="27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16F2"/>
    <a:srgbClr val="3F36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9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50435C-265B-481B-B217-CF96C753B7CB}" type="datetimeFigureOut">
              <a:rPr lang="en-US" smtClean="0"/>
              <a:t>7/8/2015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F7EEC7-F58D-4A1A-80A5-8171E0717ADF}" type="slidenum">
              <a:rPr lang="en-US" smtClean="0"/>
              <a:t>‹#›</a:t>
            </a:fld>
            <a:endParaRPr lang="en-US"/>
          </a:p>
        </p:txBody>
      </p:sp>
    </p:spTree>
    <p:extLst>
      <p:ext uri="{BB962C8B-B14F-4D97-AF65-F5344CB8AC3E}">
        <p14:creationId xmlns:p14="http://schemas.microsoft.com/office/powerpoint/2010/main" val="374222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7EEC7-F58D-4A1A-80A5-8171E0717ADF}" type="slidenum">
              <a:rPr lang="en-US" smtClean="0"/>
              <a:t>6</a:t>
            </a:fld>
            <a:endParaRPr lang="en-US"/>
          </a:p>
        </p:txBody>
      </p:sp>
    </p:spTree>
    <p:extLst>
      <p:ext uri="{BB962C8B-B14F-4D97-AF65-F5344CB8AC3E}">
        <p14:creationId xmlns:p14="http://schemas.microsoft.com/office/powerpoint/2010/main" val="182607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7EEC7-F58D-4A1A-80A5-8171E0717ADF}" type="slidenum">
              <a:rPr lang="en-US" smtClean="0"/>
              <a:t>14</a:t>
            </a:fld>
            <a:endParaRPr lang="en-US"/>
          </a:p>
        </p:txBody>
      </p:sp>
    </p:spTree>
    <p:extLst>
      <p:ext uri="{BB962C8B-B14F-4D97-AF65-F5344CB8AC3E}">
        <p14:creationId xmlns:p14="http://schemas.microsoft.com/office/powerpoint/2010/main" val="1583122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7EEC7-F58D-4A1A-80A5-8171E0717ADF}" type="slidenum">
              <a:rPr lang="en-US" smtClean="0"/>
              <a:t>22</a:t>
            </a:fld>
            <a:endParaRPr lang="en-US"/>
          </a:p>
        </p:txBody>
      </p:sp>
    </p:spTree>
    <p:extLst>
      <p:ext uri="{BB962C8B-B14F-4D97-AF65-F5344CB8AC3E}">
        <p14:creationId xmlns:p14="http://schemas.microsoft.com/office/powerpoint/2010/main" val="2980760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7EEC7-F58D-4A1A-80A5-8171E0717ADF}" type="slidenum">
              <a:rPr lang="en-US" smtClean="0"/>
              <a:t>23</a:t>
            </a:fld>
            <a:endParaRPr lang="en-US"/>
          </a:p>
        </p:txBody>
      </p:sp>
    </p:spTree>
    <p:extLst>
      <p:ext uri="{BB962C8B-B14F-4D97-AF65-F5344CB8AC3E}">
        <p14:creationId xmlns:p14="http://schemas.microsoft.com/office/powerpoint/2010/main" val="2102426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7EEC7-F58D-4A1A-80A5-8171E0717ADF}" type="slidenum">
              <a:rPr lang="en-US" smtClean="0"/>
              <a:t>26</a:t>
            </a:fld>
            <a:endParaRPr lang="en-US"/>
          </a:p>
        </p:txBody>
      </p:sp>
    </p:spTree>
    <p:extLst>
      <p:ext uri="{BB962C8B-B14F-4D97-AF65-F5344CB8AC3E}">
        <p14:creationId xmlns:p14="http://schemas.microsoft.com/office/powerpoint/2010/main" val="3063376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5382903"/>
      </p:ext>
    </p:extLst>
  </p:cSld>
  <p:clrMapOvr>
    <a:masterClrMapping/>
  </p:clrMapOvr>
  <mc:AlternateContent xmlns:mc="http://schemas.openxmlformats.org/markup-compatibility/2006" xmlns:p14="http://schemas.microsoft.com/office/powerpoint/2010/main">
    <mc:Choice Requires="p14">
      <p:transition spd="slow" p14:dur="7000" advClick="0" advTm="4000">
        <p14:vortex dir="r"/>
      </p:transition>
    </mc:Choice>
    <mc:Fallback xmlns="">
      <p:transition spd="slow" advClick="0"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894511"/>
      </p:ext>
    </p:extLst>
  </p:cSld>
  <p:clrMapOvr>
    <a:masterClrMapping/>
  </p:clrMapOvr>
  <mc:AlternateContent xmlns:mc="http://schemas.openxmlformats.org/markup-compatibility/2006" xmlns:p14="http://schemas.microsoft.com/office/powerpoint/2010/main">
    <mc:Choice Requires="p14">
      <p:transition spd="slow" p14:dur="7000" advClick="0" advTm="4000">
        <p14:vortex dir="r"/>
      </p:transition>
    </mc:Choice>
    <mc:Fallback xmlns="">
      <p:transition spd="slow" advClick="0"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9709023"/>
      </p:ext>
    </p:extLst>
  </p:cSld>
  <p:clrMapOvr>
    <a:masterClrMapping/>
  </p:clrMapOvr>
  <mc:AlternateContent xmlns:mc="http://schemas.openxmlformats.org/markup-compatibility/2006" xmlns:p14="http://schemas.microsoft.com/office/powerpoint/2010/main">
    <mc:Choice Requires="p14">
      <p:transition spd="slow" p14:dur="7000" advClick="0" advTm="4000">
        <p14:vortex dir="r"/>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8710009"/>
      </p:ext>
    </p:extLst>
  </p:cSld>
  <p:clrMapOvr>
    <a:masterClrMapping/>
  </p:clrMapOvr>
  <mc:AlternateContent xmlns:mc="http://schemas.openxmlformats.org/markup-compatibility/2006" xmlns:p14="http://schemas.microsoft.com/office/powerpoint/2010/main">
    <mc:Choice Requires="p14">
      <p:transition spd="slow" p14:dur="7000" advClick="0" advTm="4000">
        <p14:vortex dir="r"/>
      </p:transition>
    </mc:Choice>
    <mc:Fallback xmlns="">
      <p:transition spd="slow"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8407057"/>
      </p:ext>
    </p:extLst>
  </p:cSld>
  <p:clrMapOvr>
    <a:masterClrMapping/>
  </p:clrMapOvr>
  <mc:AlternateContent xmlns:mc="http://schemas.openxmlformats.org/markup-compatibility/2006" xmlns:p14="http://schemas.microsoft.com/office/powerpoint/2010/main">
    <mc:Choice Requires="p14">
      <p:transition spd="slow" p14:dur="7000" advClick="0" advTm="4000">
        <p14:vortex dir="r"/>
      </p:transition>
    </mc:Choice>
    <mc:Fallback xmlns="">
      <p:transition spd="slow" advClick="0"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0084773"/>
      </p:ext>
    </p:extLst>
  </p:cSld>
  <p:clrMapOvr>
    <a:masterClrMapping/>
  </p:clrMapOvr>
  <mc:AlternateContent xmlns:mc="http://schemas.openxmlformats.org/markup-compatibility/2006" xmlns:p14="http://schemas.microsoft.com/office/powerpoint/2010/main">
    <mc:Choice Requires="p14">
      <p:transition spd="slow" p14:dur="7000" advClick="0" advTm="4000">
        <p14:vortex dir="r"/>
      </p:transition>
    </mc:Choice>
    <mc:Fallback xmlns="">
      <p:transition spd="slow" advClick="0"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8759077"/>
      </p:ext>
    </p:extLst>
  </p:cSld>
  <p:clrMapOvr>
    <a:masterClrMapping/>
  </p:clrMapOvr>
  <mc:AlternateContent xmlns:mc="http://schemas.openxmlformats.org/markup-compatibility/2006" xmlns:p14="http://schemas.microsoft.com/office/powerpoint/2010/main">
    <mc:Choice Requires="p14">
      <p:transition spd="slow" p14:dur="7000" advClick="0" advTm="4000">
        <p14:vortex dir="r"/>
      </p:transition>
    </mc:Choice>
    <mc:Fallback xmlns="">
      <p:transition spd="slow" advClick="0"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4926199"/>
      </p:ext>
    </p:extLst>
  </p:cSld>
  <p:clrMapOvr>
    <a:masterClrMapping/>
  </p:clrMapOvr>
  <mc:AlternateContent xmlns:mc="http://schemas.openxmlformats.org/markup-compatibility/2006" xmlns:p14="http://schemas.microsoft.com/office/powerpoint/2010/main">
    <mc:Choice Requires="p14">
      <p:transition spd="slow" p14:dur="7000" advClick="0" advTm="4000">
        <p14:vortex dir="r"/>
      </p:transition>
    </mc:Choice>
    <mc:Fallback xmlns="">
      <p:transition spd="slow" advClick="0"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9884105"/>
      </p:ext>
    </p:extLst>
  </p:cSld>
  <p:clrMapOvr>
    <a:masterClrMapping/>
  </p:clrMapOvr>
  <mc:AlternateContent xmlns:mc="http://schemas.openxmlformats.org/markup-compatibility/2006" xmlns:p14="http://schemas.microsoft.com/office/powerpoint/2010/main">
    <mc:Choice Requires="p14">
      <p:transition spd="slow" p14:dur="7000" advClick="0" advTm="4000">
        <p14:vortex dir="r"/>
      </p:transition>
    </mc:Choice>
    <mc:Fallback xmlns="">
      <p:transition spd="slow" advClick="0" advTm="4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2381490"/>
      </p:ext>
    </p:extLst>
  </p:cSld>
  <p:clrMapOvr>
    <a:masterClrMapping/>
  </p:clrMapOvr>
  <mc:AlternateContent xmlns:mc="http://schemas.openxmlformats.org/markup-compatibility/2006" xmlns:p14="http://schemas.microsoft.com/office/powerpoint/2010/main">
    <mc:Choice Requires="p14">
      <p:transition spd="slow" p14:dur="7000" advClick="0" advTm="4000">
        <p14:vortex dir="r"/>
      </p:transition>
    </mc:Choice>
    <mc:Fallback xmlns="">
      <p:transition spd="slow" advClick="0" advTm="4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382571"/>
      </p:ext>
    </p:extLst>
  </p:cSld>
  <p:clrMapOvr>
    <a:masterClrMapping/>
  </p:clrMapOvr>
  <mc:AlternateContent xmlns:mc="http://schemas.openxmlformats.org/markup-compatibility/2006" xmlns:p14="http://schemas.microsoft.com/office/powerpoint/2010/main">
    <mc:Choice Requires="p14">
      <p:transition spd="slow" p14:dur="7000" advClick="0" advTm="4000">
        <p14:vortex dir="r"/>
      </p:transition>
    </mc:Choice>
    <mc:Fallback xmlns="">
      <p:transition spd="slow" advClick="0" advTm="4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8612368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7000" advClick="0" advTm="4000">
        <p14:vortex dir="r"/>
      </p:transition>
    </mc:Choice>
    <mc:Fallback xmlns="">
      <p:transition spd="slow" advClick="0" advTm="4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hyperlink" Target="https://www.facebook.com/Seahawkeventsind0007" TargetMode="External"/><Relationship Id="rId4" Type="http://schemas.openxmlformats.org/officeDocument/2006/relationships/hyperlink" Target="mailto:seahawkevents@gmail.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sea\11537915_965578750173256_3051816643008021576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8640717" cy="48604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38200" y="152400"/>
            <a:ext cx="7772400" cy="1162050"/>
          </a:xfrm>
        </p:spPr>
        <p:txBody>
          <a:bodyPr>
            <a:normAutofit/>
          </a:bodyPr>
          <a:lstStyle/>
          <a:p>
            <a:r>
              <a:rPr lang="en-US" sz="2800" dirty="0" smtClean="0"/>
              <a:t>Sea Hawk Events Pvt. Ltd.</a:t>
            </a:r>
            <a:endParaRPr lang="en-US" sz="2800" dirty="0"/>
          </a:p>
        </p:txBody>
      </p:sp>
      <p:cxnSp>
        <p:nvCxnSpPr>
          <p:cNvPr id="9" name="Straight Connector 8"/>
          <p:cNvCxnSpPr/>
          <p:nvPr/>
        </p:nvCxnSpPr>
        <p:spPr>
          <a:xfrm>
            <a:off x="2819400" y="980872"/>
            <a:ext cx="37338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191000" y="1752600"/>
            <a:ext cx="4572000" cy="1415772"/>
          </a:xfrm>
          <a:prstGeom prst="rect">
            <a:avLst/>
          </a:prstGeom>
        </p:spPr>
        <p:txBody>
          <a:bodyPr>
            <a:spAutoFit/>
          </a:bodyPr>
          <a:lstStyle/>
          <a:p>
            <a:r>
              <a:rPr lang="en-US" sz="3200" b="1" dirty="0">
                <a:latin typeface="Adobe Hebrew" pitchFamily="18" charset="-79"/>
                <a:cs typeface="Adobe Hebrew" pitchFamily="18" charset="-79"/>
              </a:rPr>
              <a:t>Sea Hawk Events</a:t>
            </a:r>
            <a:r>
              <a:rPr lang="en-US" sz="3200" dirty="0"/>
              <a:t> </a:t>
            </a:r>
            <a:r>
              <a:rPr lang="en-US" dirty="0">
                <a:solidFill>
                  <a:schemeClr val="bg1"/>
                </a:solidFill>
              </a:rPr>
              <a:t>is an Indian Wedding Planner, Specializing in Planning and Executing Luxury and Destination Weddings.</a:t>
            </a:r>
          </a:p>
        </p:txBody>
      </p:sp>
    </p:spTree>
    <p:extLst>
      <p:ext uri="{BB962C8B-B14F-4D97-AF65-F5344CB8AC3E}">
        <p14:creationId xmlns:p14="http://schemas.microsoft.com/office/powerpoint/2010/main" val="380496955"/>
      </p:ext>
    </p:extLst>
  </p:cSld>
  <p:clrMapOvr>
    <a:masterClrMapping/>
  </p:clrMapOvr>
  <mc:AlternateContent xmlns:mc="http://schemas.openxmlformats.org/markup-compatibility/2006">
    <mc:Choice xmlns:p14="http://schemas.microsoft.com/office/powerpoint/2010/main" Requires="p14">
      <p:transition spd="slow" p14:dur="7000" advClick="0" advTm="4000">
        <p14:vortex dir="r"/>
      </p:transition>
    </mc:Choice>
    <mc:Fallback>
      <p:transition spd="slow" advClick="0" advTm="4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P\Desktop\10708496_919914764704345_2675597736136945736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8840714" cy="541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228600"/>
            <a:ext cx="7543800" cy="1477328"/>
          </a:xfrm>
          <a:prstGeom prst="rect">
            <a:avLst/>
          </a:prstGeom>
          <a:noFill/>
        </p:spPr>
        <p:txBody>
          <a:bodyPr wrap="square" rtlCol="0">
            <a:spAutoFit/>
          </a:bodyPr>
          <a:lstStyle/>
          <a:p>
            <a:r>
              <a:rPr lang="en-US" dirty="0" smtClean="0"/>
              <a:t>Most Important Day for Bride and Groom is Their </a:t>
            </a:r>
            <a:r>
              <a:rPr lang="en-US" b="1" dirty="0" smtClean="0"/>
              <a:t>Wedding Ceremony </a:t>
            </a:r>
            <a:r>
              <a:rPr lang="en-US" dirty="0" smtClean="0"/>
              <a:t>and we assure you </a:t>
            </a:r>
            <a:r>
              <a:rPr lang="en-US" b="1" dirty="0"/>
              <a:t>Because it’s your wedding, it should be unique.</a:t>
            </a:r>
          </a:p>
          <a:p>
            <a:endParaRPr lang="en-US" dirty="0" smtClean="0"/>
          </a:p>
          <a:p>
            <a:r>
              <a:rPr lang="en-US" b="1" dirty="0" smtClean="0"/>
              <a:t>We </a:t>
            </a:r>
            <a:r>
              <a:rPr lang="en-US" b="1" dirty="0"/>
              <a:t>build your dream around you.</a:t>
            </a:r>
          </a:p>
          <a:p>
            <a:endParaRPr lang="en-US" dirty="0"/>
          </a:p>
        </p:txBody>
      </p:sp>
    </p:spTree>
    <p:extLst>
      <p:ext uri="{BB962C8B-B14F-4D97-AF65-F5344CB8AC3E}">
        <p14:creationId xmlns:p14="http://schemas.microsoft.com/office/powerpoint/2010/main" val="3799050594"/>
      </p:ext>
    </p:extLst>
  </p:cSld>
  <p:clrMapOvr>
    <a:masterClrMapping/>
  </p:clrMapOvr>
  <mc:AlternateContent xmlns:mc="http://schemas.openxmlformats.org/markup-compatibility/2006" xmlns:p14="http://schemas.microsoft.com/office/powerpoint/2010/main">
    <mc:Choice Requires="p14">
      <p:transition spd="slow" p14:dur="7000" advClick="0" advTm="10000">
        <p14:vortex dir="r"/>
      </p:transition>
    </mc:Choice>
    <mc:Fallback xmlns="">
      <p:transition spd="slow" advClick="0" advTm="10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HP\Desktop\DSC_4449-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295400"/>
            <a:ext cx="8858250" cy="55149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2875" y="38100"/>
            <a:ext cx="8858250" cy="1231106"/>
          </a:xfrm>
          <a:prstGeom prst="rect">
            <a:avLst/>
          </a:prstGeom>
          <a:noFill/>
        </p:spPr>
        <p:txBody>
          <a:bodyPr wrap="square" rtlCol="0">
            <a:spAutoFit/>
          </a:bodyPr>
          <a:lstStyle/>
          <a:p>
            <a:r>
              <a:rPr lang="en-US" sz="2000" b="1" dirty="0">
                <a:latin typeface="Centaur" pitchFamily="18" charset="0"/>
              </a:rPr>
              <a:t>T</a:t>
            </a:r>
            <a:r>
              <a:rPr lang="en-US" dirty="0">
                <a:latin typeface="Centaur" pitchFamily="18" charset="0"/>
              </a:rPr>
              <a:t>he bride and the bride groom take the vows before God, symbolized by fire and light. These seven promises taken together by the bride and groom build's the foundation of their relationship and marriage. It speaks of the loyalty, love, and commitment they would eventually share in their married </a:t>
            </a:r>
            <a:r>
              <a:rPr lang="en-US" dirty="0" smtClean="0">
                <a:latin typeface="Centaur" pitchFamily="18" charset="0"/>
              </a:rPr>
              <a:t>life.</a:t>
            </a:r>
            <a:endParaRPr lang="en-US" dirty="0">
              <a:latin typeface="Centaur" pitchFamily="18" charset="0"/>
            </a:endParaRPr>
          </a:p>
        </p:txBody>
      </p:sp>
    </p:spTree>
    <p:extLst>
      <p:ext uri="{BB962C8B-B14F-4D97-AF65-F5344CB8AC3E}">
        <p14:creationId xmlns:p14="http://schemas.microsoft.com/office/powerpoint/2010/main" val="3195047354"/>
      </p:ext>
    </p:extLst>
  </p:cSld>
  <p:clrMapOvr>
    <a:masterClrMapping/>
  </p:clrMapOvr>
  <mc:AlternateContent xmlns:mc="http://schemas.openxmlformats.org/markup-compatibility/2006" xmlns:p14="http://schemas.microsoft.com/office/powerpoint/2010/main">
    <mc:Choice Requires="p14">
      <p:transition spd="slow" p14:dur="2000" advClick="0" advTm="8000">
        <p14:ripple/>
      </p:transition>
    </mc:Choice>
    <mc:Fallback xmlns="">
      <p:transition spd="slow" advClick="0" advTm="8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C:\Users\HP\Desktop\DSC_4469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57" y="838200"/>
            <a:ext cx="8860543" cy="58731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0520" y="191869"/>
            <a:ext cx="8077200" cy="646331"/>
          </a:xfrm>
          <a:prstGeom prst="rect">
            <a:avLst/>
          </a:prstGeom>
          <a:noFill/>
        </p:spPr>
        <p:txBody>
          <a:bodyPr wrap="square" rtlCol="0">
            <a:spAutoFit/>
          </a:bodyPr>
          <a:lstStyle/>
          <a:p>
            <a:r>
              <a:rPr lang="en-US" dirty="0">
                <a:latin typeface="Centaur" pitchFamily="18" charset="0"/>
              </a:rPr>
              <a:t>The </a:t>
            </a:r>
            <a:r>
              <a:rPr lang="en-US" dirty="0" err="1">
                <a:latin typeface="Centaur" pitchFamily="18" charset="0"/>
              </a:rPr>
              <a:t>sindoor</a:t>
            </a:r>
            <a:r>
              <a:rPr lang="en-US" dirty="0">
                <a:latin typeface="Centaur" pitchFamily="18" charset="0"/>
              </a:rPr>
              <a:t> is first applied to the woman by her husband on the day of her wedding; </a:t>
            </a:r>
            <a:r>
              <a:rPr lang="en-US" dirty="0" smtClean="0">
                <a:latin typeface="Centaur" pitchFamily="18" charset="0"/>
              </a:rPr>
              <a:t>This </a:t>
            </a:r>
            <a:r>
              <a:rPr lang="en-US" dirty="0">
                <a:latin typeface="Centaur" pitchFamily="18" charset="0"/>
              </a:rPr>
              <a:t>is called the </a:t>
            </a:r>
            <a:r>
              <a:rPr lang="en-US" dirty="0" err="1">
                <a:solidFill>
                  <a:srgbClr val="C00000"/>
                </a:solidFill>
                <a:latin typeface="Centaur" pitchFamily="18" charset="0"/>
              </a:rPr>
              <a:t>Sindoor</a:t>
            </a:r>
            <a:r>
              <a:rPr lang="en-US" dirty="0">
                <a:solidFill>
                  <a:srgbClr val="C00000"/>
                </a:solidFill>
                <a:latin typeface="Centaur" pitchFamily="18" charset="0"/>
              </a:rPr>
              <a:t> Dana </a:t>
            </a:r>
            <a:r>
              <a:rPr lang="en-US" dirty="0" smtClean="0">
                <a:solidFill>
                  <a:srgbClr val="C00000"/>
                </a:solidFill>
                <a:latin typeface="Centaur" pitchFamily="18" charset="0"/>
              </a:rPr>
              <a:t>ceremony.</a:t>
            </a:r>
            <a:endParaRPr lang="en-US" dirty="0">
              <a:solidFill>
                <a:srgbClr val="C00000"/>
              </a:solidFill>
              <a:latin typeface="Centaur" pitchFamily="18" charset="0"/>
            </a:endParaRPr>
          </a:p>
        </p:txBody>
      </p:sp>
    </p:spTree>
    <p:extLst>
      <p:ext uri="{BB962C8B-B14F-4D97-AF65-F5344CB8AC3E}">
        <p14:creationId xmlns:p14="http://schemas.microsoft.com/office/powerpoint/2010/main" val="3388546852"/>
      </p:ext>
    </p:extLst>
  </p:cSld>
  <p:clrMapOvr>
    <a:masterClrMapping/>
  </p:clrMapOvr>
  <mc:AlternateContent xmlns:mc="http://schemas.openxmlformats.org/markup-compatibility/2006" xmlns:p14="http://schemas.microsoft.com/office/powerpoint/2010/main">
    <mc:Choice Requires="p14">
      <p:transition spd="slow" p14:dur="3900" advClick="0" advTm="7000">
        <p14:glitter pattern="hexagon"/>
      </p:transition>
    </mc:Choice>
    <mc:Fallback xmlns="">
      <p:transition spd="slow" advClick="0" advTm="7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HP\Desktop\10986836_1060452087304207_640297915572248275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91540"/>
            <a:ext cx="8686800" cy="5791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228600"/>
            <a:ext cx="2895600" cy="461665"/>
          </a:xfrm>
          <a:prstGeom prst="rect">
            <a:avLst/>
          </a:prstGeom>
          <a:noFill/>
        </p:spPr>
        <p:txBody>
          <a:bodyPr wrap="square" rtlCol="0">
            <a:spAutoFit/>
          </a:bodyPr>
          <a:lstStyle/>
          <a:p>
            <a:r>
              <a:rPr lang="en-US" sz="2400" dirty="0" smtClean="0"/>
              <a:t>   Decoration </a:t>
            </a:r>
            <a:endParaRPr lang="en-US" sz="2400" dirty="0"/>
          </a:p>
        </p:txBody>
      </p:sp>
      <p:sp>
        <p:nvSpPr>
          <p:cNvPr id="3" name="TextBox 2"/>
          <p:cNvSpPr txBox="1"/>
          <p:nvPr/>
        </p:nvSpPr>
        <p:spPr>
          <a:xfrm>
            <a:off x="160020" y="891540"/>
            <a:ext cx="2743200" cy="6201698"/>
          </a:xfrm>
          <a:prstGeom prst="rect">
            <a:avLst/>
          </a:prstGeom>
          <a:noFill/>
        </p:spPr>
        <p:txBody>
          <a:bodyPr wrap="square" rtlCol="0">
            <a:spAutoFit/>
          </a:bodyPr>
          <a:lstStyle/>
          <a:p>
            <a:pPr fontAlgn="base"/>
            <a:r>
              <a:rPr lang="en-US" sz="1600" b="1" dirty="0" smtClean="0">
                <a:latin typeface="Centaur" pitchFamily="18" charset="0"/>
              </a:rPr>
              <a:t>     Wedding </a:t>
            </a:r>
            <a:r>
              <a:rPr lang="en-US" sz="1600" b="1" dirty="0">
                <a:latin typeface="Centaur" pitchFamily="18" charset="0"/>
              </a:rPr>
              <a:t>Decorations </a:t>
            </a:r>
          </a:p>
          <a:p>
            <a:pPr fontAlgn="base"/>
            <a:endParaRPr lang="en-US" sz="1100" dirty="0" smtClean="0"/>
          </a:p>
          <a:p>
            <a:pPr fontAlgn="base"/>
            <a:r>
              <a:rPr lang="en-US" sz="1400" b="1" dirty="0" smtClean="0"/>
              <a:t>N</a:t>
            </a:r>
            <a:r>
              <a:rPr lang="en-US" sz="1100" dirty="0" smtClean="0"/>
              <a:t>o </a:t>
            </a:r>
            <a:r>
              <a:rPr lang="en-US" sz="1100" dirty="0"/>
              <a:t>Indian wedding is ever complete without elaborate wedding decorations.  Colorful Indian weddings require proper preparation, planning and coordination with flower decoration in order to mirror the traditional styles and customs needed for the wedding ceremony.  Many Indian couples today choose a combination of traditional and modern themes when it comes to their W</a:t>
            </a:r>
            <a:r>
              <a:rPr lang="en-US" sz="1100" dirty="0" smtClean="0"/>
              <a:t>edding Decorations.</a:t>
            </a:r>
          </a:p>
          <a:p>
            <a:pPr fontAlgn="base"/>
            <a:endParaRPr lang="en-US" sz="1100" dirty="0"/>
          </a:p>
          <a:p>
            <a:pPr fontAlgn="base"/>
            <a:r>
              <a:rPr lang="en-US" sz="1400" b="1" dirty="0" smtClean="0"/>
              <a:t>W</a:t>
            </a:r>
            <a:r>
              <a:rPr lang="en-US" sz="1100" dirty="0" smtClean="0"/>
              <a:t>edding </a:t>
            </a:r>
            <a:r>
              <a:rPr lang="en-US" sz="1100" dirty="0"/>
              <a:t>decorations include the proper preparation of the venue. So the first step once the venue has been chosen is to match the wedding decorations with the preferences of the couple.  In an Indian wedding, color plays a major role in determining the décor and eventual tone of the event.  In order to produce a well-coordinated wedding, it is essential that the decorations you choose abide well with the theme you have chosen</a:t>
            </a:r>
            <a:r>
              <a:rPr lang="en-US" sz="1100" dirty="0" smtClean="0"/>
              <a:t>.</a:t>
            </a:r>
          </a:p>
          <a:p>
            <a:pPr fontAlgn="base"/>
            <a:endParaRPr lang="en-US" sz="1100" dirty="0"/>
          </a:p>
          <a:p>
            <a:pPr fontAlgn="base"/>
            <a:r>
              <a:rPr lang="en-US" sz="1400" b="1" dirty="0"/>
              <a:t>W</a:t>
            </a:r>
            <a:r>
              <a:rPr lang="en-US" sz="1100" dirty="0"/>
              <a:t>edding decorations are considered to be one of the defining aspects that make Indian weddings special and quite grand in its own right. Proper preparation in coordination with the right kind of people will help ensure your wedding is a success.</a:t>
            </a:r>
          </a:p>
          <a:p>
            <a:r>
              <a:rPr lang="en-US" sz="1100" dirty="0"/>
              <a:t/>
            </a:r>
            <a:br>
              <a:rPr lang="en-US" sz="1100" dirty="0"/>
            </a:br>
            <a:endParaRPr lang="en-US" sz="1100" dirty="0"/>
          </a:p>
          <a:p>
            <a:endParaRPr lang="en-US" sz="1100" dirty="0" smtClean="0"/>
          </a:p>
          <a:p>
            <a:endParaRPr lang="en-US" sz="1100" dirty="0"/>
          </a:p>
        </p:txBody>
      </p:sp>
    </p:spTree>
    <p:extLst>
      <p:ext uri="{BB962C8B-B14F-4D97-AF65-F5344CB8AC3E}">
        <p14:creationId xmlns:p14="http://schemas.microsoft.com/office/powerpoint/2010/main" val="1826147828"/>
      </p:ext>
    </p:extLst>
  </p:cSld>
  <p:clrMapOvr>
    <a:masterClrMapping/>
  </p:clrMapOvr>
  <mc:AlternateContent xmlns:mc="http://schemas.openxmlformats.org/markup-compatibility/2006" xmlns:p14="http://schemas.microsoft.com/office/powerpoint/2010/main">
    <mc:Choice Requires="p14">
      <p:transition spd="slow" p14:dur="1600" advClick="0" advTm="12000">
        <p:blinds dir="vert"/>
      </p:transition>
    </mc:Choice>
    <mc:Fallback xmlns="">
      <p:transition spd="slow" advClick="0" advTm="12000">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planning\New folder (2)\New folder (3)\1911963_764819570241128_970209048128699083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 y="1417320"/>
            <a:ext cx="8841373" cy="53024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2410" y="463034"/>
            <a:ext cx="8709660" cy="923330"/>
          </a:xfrm>
          <a:prstGeom prst="rect">
            <a:avLst/>
          </a:prstGeom>
          <a:noFill/>
        </p:spPr>
        <p:txBody>
          <a:bodyPr wrap="square" rtlCol="0">
            <a:spAutoFit/>
          </a:bodyPr>
          <a:lstStyle/>
          <a:p>
            <a:r>
              <a:rPr lang="en-US" dirty="0" smtClean="0">
                <a:latin typeface="Centaur" pitchFamily="18" charset="0"/>
              </a:rPr>
              <a:t>   </a:t>
            </a:r>
            <a:r>
              <a:rPr lang="en-US" b="1" dirty="0" smtClean="0">
                <a:latin typeface="Centaur" pitchFamily="18" charset="0"/>
              </a:rPr>
              <a:t>Wedding Stage &amp; </a:t>
            </a:r>
            <a:r>
              <a:rPr lang="en-US" b="1" dirty="0" err="1" smtClean="0">
                <a:latin typeface="Centaur" pitchFamily="18" charset="0"/>
              </a:rPr>
              <a:t>Vidhi</a:t>
            </a:r>
            <a:r>
              <a:rPr lang="en-US" b="1" dirty="0" smtClean="0">
                <a:latin typeface="Centaur" pitchFamily="18" charset="0"/>
              </a:rPr>
              <a:t> Decorations </a:t>
            </a:r>
            <a:r>
              <a:rPr lang="en-US" dirty="0" smtClean="0">
                <a:latin typeface="Centaur" pitchFamily="18" charset="0"/>
              </a:rPr>
              <a:t>is an important aspect in the entire celebrations of marriage ceremony.</a:t>
            </a:r>
          </a:p>
          <a:p>
            <a:r>
              <a:rPr lang="en-US" dirty="0" smtClean="0">
                <a:latin typeface="Centaur" pitchFamily="18" charset="0"/>
              </a:rPr>
              <a:t>   These days, Wedding Stage Decorations are done with enhanced western touch.</a:t>
            </a:r>
            <a:endParaRPr lang="en-US" dirty="0">
              <a:latin typeface="Centaur" pitchFamily="18" charset="0"/>
            </a:endParaRPr>
          </a:p>
        </p:txBody>
      </p:sp>
    </p:spTree>
    <p:extLst>
      <p:ext uri="{BB962C8B-B14F-4D97-AF65-F5344CB8AC3E}">
        <p14:creationId xmlns:p14="http://schemas.microsoft.com/office/powerpoint/2010/main" val="3702818682"/>
      </p:ext>
    </p:extLst>
  </p:cSld>
  <p:clrMapOvr>
    <a:masterClrMapping/>
  </p:clrMapOvr>
  <mc:AlternateContent xmlns:mc="http://schemas.openxmlformats.org/markup-compatibility/2006" xmlns:p14="http://schemas.microsoft.com/office/powerpoint/2010/main">
    <mc:Choice Requires="p14">
      <p:transition spd="slow" p14:dur="3900" advClick="0" advTm="6000">
        <p14:glitter pattern="hexagon"/>
      </p:transition>
    </mc:Choice>
    <mc:Fallback xmlns="">
      <p:transition spd="slow" advClick="0" advTm="6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HP\Desktop\10568842_892942337401588_3798490870031608051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90600"/>
            <a:ext cx="8915400" cy="5740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4320" y="228600"/>
            <a:ext cx="8389620" cy="369332"/>
          </a:xfrm>
          <a:prstGeom prst="rect">
            <a:avLst/>
          </a:prstGeom>
          <a:noFill/>
        </p:spPr>
        <p:txBody>
          <a:bodyPr wrap="square" rtlCol="0">
            <a:spAutoFit/>
          </a:bodyPr>
          <a:lstStyle/>
          <a:p>
            <a:r>
              <a:rPr lang="en-US" dirty="0" smtClean="0">
                <a:latin typeface="Centaur" pitchFamily="18" charset="0"/>
              </a:rPr>
              <a:t>     </a:t>
            </a:r>
            <a:r>
              <a:rPr lang="en-US" b="1" dirty="0" smtClean="0">
                <a:latin typeface="Centaur" pitchFamily="18" charset="0"/>
              </a:rPr>
              <a:t>T</a:t>
            </a:r>
            <a:r>
              <a:rPr lang="en-US" dirty="0" smtClean="0">
                <a:latin typeface="Centaur" pitchFamily="18" charset="0"/>
              </a:rPr>
              <a:t>he Main Purpose of Decoration is to make the entire celebrations a memorable one.</a:t>
            </a:r>
            <a:endParaRPr lang="en-US" dirty="0">
              <a:latin typeface="Centaur" pitchFamily="18" charset="0"/>
            </a:endParaRPr>
          </a:p>
        </p:txBody>
      </p:sp>
    </p:spTree>
    <p:extLst>
      <p:ext uri="{BB962C8B-B14F-4D97-AF65-F5344CB8AC3E}">
        <p14:creationId xmlns:p14="http://schemas.microsoft.com/office/powerpoint/2010/main" val="2303880133"/>
      </p:ext>
    </p:extLst>
  </p:cSld>
  <p:clrMapOvr>
    <a:masterClrMapping/>
  </p:clrMapOvr>
  <mc:AlternateContent xmlns:mc="http://schemas.openxmlformats.org/markup-compatibility/2006" xmlns:p14="http://schemas.microsoft.com/office/powerpoint/2010/main">
    <mc:Choice Requires="p14">
      <p:transition spd="slow" p14:dur="4400" advClick="0" advTm="6000">
        <p14:honeycomb/>
      </p:transition>
    </mc:Choice>
    <mc:Fallback xmlns="">
      <p:transition spd="slow" advClick="0" advTm="6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planning\New folder (2)\New folder (3)\10450337_647748918639950_2553561492089886278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16248"/>
            <a:ext cx="8816340" cy="50336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304800"/>
            <a:ext cx="8077200" cy="923330"/>
          </a:xfrm>
          <a:prstGeom prst="rect">
            <a:avLst/>
          </a:prstGeom>
          <a:noFill/>
        </p:spPr>
        <p:txBody>
          <a:bodyPr wrap="square" rtlCol="0">
            <a:spAutoFit/>
          </a:bodyPr>
          <a:lstStyle/>
          <a:p>
            <a:r>
              <a:rPr lang="en-US" b="1" dirty="0">
                <a:latin typeface="Centaur" pitchFamily="18" charset="0"/>
              </a:rPr>
              <a:t>W</a:t>
            </a:r>
            <a:r>
              <a:rPr lang="en-US" dirty="0">
                <a:latin typeface="Centaur" pitchFamily="18" charset="0"/>
              </a:rPr>
              <a:t>ith growing trend of designer wedding, the decoration is the topmost priority of every wedding and people make sure they are spending major chunk of the budget on the proper decoration so as to make the wedding stand out in the crowd.</a:t>
            </a:r>
          </a:p>
        </p:txBody>
      </p:sp>
    </p:spTree>
    <p:extLst>
      <p:ext uri="{BB962C8B-B14F-4D97-AF65-F5344CB8AC3E}">
        <p14:creationId xmlns:p14="http://schemas.microsoft.com/office/powerpoint/2010/main" val="4227283127"/>
      </p:ext>
    </p:extLst>
  </p:cSld>
  <p:clrMapOvr>
    <a:masterClrMapping/>
  </p:clrMapOvr>
  <mc:AlternateContent xmlns:mc="http://schemas.openxmlformats.org/markup-compatibility/2006" xmlns:p14="http://schemas.microsoft.com/office/powerpoint/2010/main">
    <mc:Choice Requires="p14">
      <p:transition spd="slow" p14:dur="7000" advClick="0" advTm="9000">
        <p14:vortex dir="r"/>
      </p:transition>
    </mc:Choice>
    <mc:Fallback xmlns="">
      <p:transition spd="slow" advClick="0" advTm="9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planning\New folder (2)\New folder (3)\242A5220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826751" cy="53666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228600"/>
            <a:ext cx="8534400" cy="1200329"/>
          </a:xfrm>
          <a:prstGeom prst="rect">
            <a:avLst/>
          </a:prstGeom>
          <a:noFill/>
        </p:spPr>
        <p:txBody>
          <a:bodyPr wrap="square" rtlCol="0">
            <a:spAutoFit/>
          </a:bodyPr>
          <a:lstStyle/>
          <a:p>
            <a:r>
              <a:rPr lang="en-US" dirty="0">
                <a:latin typeface="Centaur" pitchFamily="18" charset="0"/>
              </a:rPr>
              <a:t> </a:t>
            </a:r>
            <a:r>
              <a:rPr lang="en-US" b="1" dirty="0">
                <a:latin typeface="Centaur" pitchFamily="18" charset="0"/>
              </a:rPr>
              <a:t>A</a:t>
            </a:r>
            <a:r>
              <a:rPr lang="en-US" dirty="0">
                <a:latin typeface="Centaur" pitchFamily="18" charset="0"/>
              </a:rPr>
              <a:t>ny </a:t>
            </a:r>
            <a:r>
              <a:rPr lang="en-US" b="1" dirty="0">
                <a:latin typeface="Centaur" pitchFamily="18" charset="0"/>
              </a:rPr>
              <a:t>wedding decoration</a:t>
            </a:r>
            <a:r>
              <a:rPr lang="en-US" dirty="0">
                <a:latin typeface="Centaur" pitchFamily="18" charset="0"/>
              </a:rPr>
              <a:t> which is being done by a planner always have this professional look and it makes the whole wedding looks fabulous and the whole wedding turns out to be a memorable and exciting memory in the eyes of family and the people who attend it.</a:t>
            </a:r>
            <a:br>
              <a:rPr lang="en-US" dirty="0">
                <a:latin typeface="Centaur" pitchFamily="18" charset="0"/>
              </a:rPr>
            </a:br>
            <a:endParaRPr lang="en-US" dirty="0">
              <a:latin typeface="Centaur" pitchFamily="18" charset="0"/>
            </a:endParaRPr>
          </a:p>
        </p:txBody>
      </p:sp>
    </p:spTree>
    <p:extLst>
      <p:ext uri="{BB962C8B-B14F-4D97-AF65-F5344CB8AC3E}">
        <p14:creationId xmlns:p14="http://schemas.microsoft.com/office/powerpoint/2010/main" val="3437266368"/>
      </p:ext>
    </p:extLst>
  </p:cSld>
  <p:clrMapOvr>
    <a:masterClrMapping/>
  </p:clrMapOvr>
  <mc:AlternateContent xmlns:mc="http://schemas.openxmlformats.org/markup-compatibility/2006" xmlns:p14="http://schemas.microsoft.com/office/powerpoint/2010/main">
    <mc:Choice Requires="p14">
      <p:transition spd="slow" p14:dur="2500" advClick="0" advTm="7000">
        <p14:gallery dir="l"/>
      </p:transition>
    </mc:Choice>
    <mc:Fallback xmlns="">
      <p:transition spd="slow" advClick="0" advTm="7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H:\PD DATA\dsc_77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8839200" cy="56024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381000"/>
            <a:ext cx="8458200" cy="369332"/>
          </a:xfrm>
          <a:prstGeom prst="rect">
            <a:avLst/>
          </a:prstGeom>
          <a:noFill/>
        </p:spPr>
        <p:txBody>
          <a:bodyPr wrap="square" rtlCol="0">
            <a:spAutoFit/>
          </a:bodyPr>
          <a:lstStyle/>
          <a:p>
            <a:r>
              <a:rPr lang="en-US" dirty="0">
                <a:latin typeface="Centaur" pitchFamily="18" charset="0"/>
              </a:rPr>
              <a:t> </a:t>
            </a:r>
            <a:r>
              <a:rPr lang="en-US" b="1" dirty="0">
                <a:latin typeface="Centaur" pitchFamily="18" charset="0"/>
              </a:rPr>
              <a:t>W</a:t>
            </a:r>
            <a:r>
              <a:rPr lang="en-US" dirty="0" smtClean="0">
                <a:latin typeface="Centaur" pitchFamily="18" charset="0"/>
              </a:rPr>
              <a:t>edding </a:t>
            </a:r>
            <a:r>
              <a:rPr lang="en-US" dirty="0">
                <a:latin typeface="Centaur" pitchFamily="18" charset="0"/>
              </a:rPr>
              <a:t>S</a:t>
            </a:r>
            <a:r>
              <a:rPr lang="en-US" dirty="0" smtClean="0">
                <a:latin typeface="Centaur" pitchFamily="18" charset="0"/>
              </a:rPr>
              <a:t>tage </a:t>
            </a:r>
            <a:r>
              <a:rPr lang="en-US" dirty="0">
                <a:latin typeface="Centaur" pitchFamily="18" charset="0"/>
              </a:rPr>
              <a:t>plays a huge role to create the long lasting impression about your </a:t>
            </a:r>
            <a:r>
              <a:rPr lang="en-US" dirty="0" smtClean="0">
                <a:latin typeface="Centaur" pitchFamily="18" charset="0"/>
              </a:rPr>
              <a:t>Wedding</a:t>
            </a:r>
            <a:r>
              <a:rPr lang="en-US" dirty="0">
                <a:latin typeface="Centaur" pitchFamily="18" charset="0"/>
              </a:rPr>
              <a:t>.</a:t>
            </a:r>
          </a:p>
        </p:txBody>
      </p:sp>
    </p:spTree>
    <p:extLst>
      <p:ext uri="{BB962C8B-B14F-4D97-AF65-F5344CB8AC3E}">
        <p14:creationId xmlns:p14="http://schemas.microsoft.com/office/powerpoint/2010/main" val="1263863512"/>
      </p:ext>
    </p:extLst>
  </p:cSld>
  <p:clrMapOvr>
    <a:masterClrMapping/>
  </p:clrMapOvr>
  <mc:AlternateContent xmlns:mc="http://schemas.openxmlformats.org/markup-compatibility/2006" xmlns:p14="http://schemas.microsoft.com/office/powerpoint/2010/main">
    <mc:Choice Requires="p14">
      <p:transition spd="slow" p14:dur="2250" advClick="0" advTm="6000">
        <p:blinds dir="vert"/>
      </p:transition>
    </mc:Choice>
    <mc:Fallback xmlns="">
      <p:transition spd="slow" advClick="0" advTm="6000">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planning\New folder (2)\New folder (3)\scan00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170" y="951132"/>
            <a:ext cx="8782732" cy="57206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7190" y="304800"/>
            <a:ext cx="8458200" cy="646331"/>
          </a:xfrm>
          <a:prstGeom prst="rect">
            <a:avLst/>
          </a:prstGeom>
          <a:noFill/>
        </p:spPr>
        <p:txBody>
          <a:bodyPr wrap="square" rtlCol="0">
            <a:spAutoFit/>
          </a:bodyPr>
          <a:lstStyle/>
          <a:p>
            <a:r>
              <a:rPr lang="en-US" dirty="0">
                <a:latin typeface="Centaur" pitchFamily="18" charset="0"/>
              </a:rPr>
              <a:t>Our set designers have years of experience developing creative stage designs based on a variety of fabrics, shapes and creative </a:t>
            </a:r>
            <a:r>
              <a:rPr lang="en-US" dirty="0" smtClean="0">
                <a:latin typeface="Centaur" pitchFamily="18" charset="0"/>
              </a:rPr>
              <a:t>look.</a:t>
            </a:r>
            <a:endParaRPr lang="en-US" dirty="0">
              <a:latin typeface="Centaur" pitchFamily="18" charset="0"/>
            </a:endParaRPr>
          </a:p>
        </p:txBody>
      </p:sp>
    </p:spTree>
    <p:extLst>
      <p:ext uri="{BB962C8B-B14F-4D97-AF65-F5344CB8AC3E}">
        <p14:creationId xmlns:p14="http://schemas.microsoft.com/office/powerpoint/2010/main" val="475406283"/>
      </p:ext>
    </p:extLst>
  </p:cSld>
  <p:clrMapOvr>
    <a:masterClrMapping/>
  </p:clrMapOvr>
  <mc:AlternateContent xmlns:mc="http://schemas.openxmlformats.org/markup-compatibility/2006" xmlns:p14="http://schemas.microsoft.com/office/powerpoint/2010/main">
    <mc:Choice Requires="p14">
      <p:transition spd="slow" p14:dur="3500" advClick="0" advTm="8000">
        <p14:shred/>
      </p:transition>
    </mc:Choice>
    <mc:Fallback xmlns="">
      <p:transition spd="slow" advClick="0" advTm="8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 y="76200"/>
            <a:ext cx="3783330" cy="990600"/>
          </a:xfrm>
        </p:spPr>
        <p:txBody>
          <a:bodyPr>
            <a:normAutofit/>
          </a:bodyPr>
          <a:lstStyle/>
          <a:p>
            <a:r>
              <a:rPr lang="en-US" sz="2800" dirty="0" smtClean="0">
                <a:latin typeface="Adobe Caslon Pro Bold" pitchFamily="18" charset="0"/>
              </a:rPr>
              <a:t>About Us</a:t>
            </a:r>
            <a:endParaRPr lang="en-US" sz="2800" dirty="0">
              <a:latin typeface="Adobe Caslon Pro Bold" pitchFamily="18" charset="0"/>
            </a:endParaRPr>
          </a:p>
        </p:txBody>
      </p:sp>
      <p:sp>
        <p:nvSpPr>
          <p:cNvPr id="3" name="Content Placeholder 2"/>
          <p:cNvSpPr>
            <a:spLocks noGrp="1"/>
          </p:cNvSpPr>
          <p:nvPr>
            <p:ph idx="1"/>
          </p:nvPr>
        </p:nvSpPr>
        <p:spPr>
          <a:xfrm>
            <a:off x="293370" y="864870"/>
            <a:ext cx="4114800" cy="5699090"/>
          </a:xfrm>
        </p:spPr>
        <p:txBody>
          <a:bodyPr>
            <a:noAutofit/>
          </a:bodyPr>
          <a:lstStyle/>
          <a:p>
            <a:pPr marL="0" indent="0">
              <a:buNone/>
            </a:pPr>
            <a:r>
              <a:rPr lang="en-US" sz="1100" b="1" dirty="0">
                <a:latin typeface="Adobe Hebrew" pitchFamily="18" charset="-79"/>
                <a:cs typeface="Adobe Hebrew" pitchFamily="18" charset="-79"/>
              </a:rPr>
              <a:t>S</a:t>
            </a:r>
            <a:r>
              <a:rPr lang="en-US" sz="1100" dirty="0">
                <a:latin typeface="Adobe Hebrew" pitchFamily="18" charset="-79"/>
                <a:cs typeface="Adobe Hebrew" pitchFamily="18" charset="-79"/>
              </a:rPr>
              <a:t>ea Hawk Events is a professional event management company based </a:t>
            </a:r>
            <a:r>
              <a:rPr lang="en-US" sz="1100" dirty="0" smtClean="0">
                <a:latin typeface="Adobe Hebrew" pitchFamily="18" charset="-79"/>
                <a:cs typeface="Adobe Hebrew" pitchFamily="18" charset="-79"/>
              </a:rPr>
              <a:t>in Delhi. A company which started off as a Wedding Themes Designer  &amp; Manufacturing </a:t>
            </a:r>
            <a:r>
              <a:rPr lang="en-US" sz="1100" dirty="0">
                <a:latin typeface="Adobe Hebrew" pitchFamily="18" charset="-79"/>
                <a:cs typeface="Adobe Hebrew" pitchFamily="18" charset="-79"/>
              </a:rPr>
              <a:t>unit only, but to fulfill the increasing expectations of </a:t>
            </a:r>
            <a:r>
              <a:rPr lang="en-US" sz="1100" dirty="0" smtClean="0">
                <a:latin typeface="Adobe Hebrew" pitchFamily="18" charset="-79"/>
                <a:cs typeface="Adobe Hebrew" pitchFamily="18" charset="-79"/>
              </a:rPr>
              <a:t>its eminent </a:t>
            </a:r>
            <a:r>
              <a:rPr lang="en-US" sz="1100" dirty="0">
                <a:latin typeface="Adobe Hebrew" pitchFamily="18" charset="-79"/>
                <a:cs typeface="Adobe Hebrew" pitchFamily="18" charset="-79"/>
              </a:rPr>
              <a:t>clients, re-christened itself as a full </a:t>
            </a:r>
            <a:r>
              <a:rPr lang="en-US" sz="1100" dirty="0" smtClean="0">
                <a:latin typeface="Adobe Hebrew" pitchFamily="18" charset="-79"/>
                <a:cs typeface="Adobe Hebrew" pitchFamily="18" charset="-79"/>
              </a:rPr>
              <a:t>fledged Wedding Planning company </a:t>
            </a:r>
            <a:r>
              <a:rPr lang="en-US" sz="1100" dirty="0">
                <a:latin typeface="Adobe Hebrew" pitchFamily="18" charset="-79"/>
                <a:cs typeface="Adobe Hebrew" pitchFamily="18" charset="-79"/>
              </a:rPr>
              <a:t>in the year </a:t>
            </a:r>
            <a:r>
              <a:rPr lang="en-US" sz="1100" dirty="0" smtClean="0">
                <a:latin typeface="Adobe Hebrew" pitchFamily="18" charset="-79"/>
                <a:cs typeface="Adobe Hebrew" pitchFamily="18" charset="-79"/>
              </a:rPr>
              <a:t>2005, </a:t>
            </a:r>
            <a:r>
              <a:rPr lang="en-US" sz="1100" dirty="0">
                <a:latin typeface="Adobe Hebrew" pitchFamily="18" charset="-79"/>
                <a:cs typeface="Adobe Hebrew" pitchFamily="18" charset="-79"/>
              </a:rPr>
              <a:t>which provided that extra thrust to </a:t>
            </a:r>
            <a:r>
              <a:rPr lang="en-US" sz="1100" dirty="0" smtClean="0">
                <a:latin typeface="Adobe Hebrew" pitchFamily="18" charset="-79"/>
                <a:cs typeface="Adobe Hebrew" pitchFamily="18" charset="-79"/>
              </a:rPr>
              <a:t>its existing </a:t>
            </a:r>
            <a:r>
              <a:rPr lang="en-US" sz="1100" dirty="0">
                <a:latin typeface="Adobe Hebrew" pitchFamily="18" charset="-79"/>
                <a:cs typeface="Adobe Hebrew" pitchFamily="18" charset="-79"/>
              </a:rPr>
              <a:t>capabilities</a:t>
            </a:r>
            <a:r>
              <a:rPr lang="en-US" sz="1100" dirty="0" smtClean="0">
                <a:latin typeface="Adobe Hebrew" pitchFamily="18" charset="-79"/>
                <a:cs typeface="Adobe Hebrew" pitchFamily="18" charset="-79"/>
              </a:rPr>
              <a:t>.</a:t>
            </a:r>
          </a:p>
          <a:p>
            <a:pPr marL="0" indent="0">
              <a:buNone/>
            </a:pPr>
            <a:endParaRPr lang="en-US" sz="1100" dirty="0">
              <a:latin typeface="Adobe Hebrew" pitchFamily="18" charset="-79"/>
              <a:cs typeface="Adobe Hebrew" pitchFamily="18" charset="-79"/>
            </a:endParaRPr>
          </a:p>
          <a:p>
            <a:pPr marL="0" indent="0">
              <a:buNone/>
            </a:pPr>
            <a:r>
              <a:rPr lang="en-US" sz="1100" b="1" dirty="0" smtClean="0">
                <a:latin typeface="Adobe Hebrew" pitchFamily="18" charset="-79"/>
                <a:cs typeface="Adobe Hebrew" pitchFamily="18" charset="-79"/>
              </a:rPr>
              <a:t>S</a:t>
            </a:r>
            <a:r>
              <a:rPr lang="en-US" sz="1100" dirty="0" smtClean="0">
                <a:latin typeface="Adobe Hebrew" pitchFamily="18" charset="-79"/>
                <a:cs typeface="Adobe Hebrew" pitchFamily="18" charset="-79"/>
              </a:rPr>
              <a:t>ea </a:t>
            </a:r>
            <a:r>
              <a:rPr lang="en-US" sz="1100" dirty="0">
                <a:latin typeface="Adobe Hebrew" pitchFamily="18" charset="-79"/>
                <a:cs typeface="Adobe Hebrew" pitchFamily="18" charset="-79"/>
              </a:rPr>
              <a:t>Hawk Event is well known for </a:t>
            </a:r>
            <a:r>
              <a:rPr lang="en-US" sz="1100" dirty="0" smtClean="0">
                <a:latin typeface="Adobe Hebrew" pitchFamily="18" charset="-79"/>
                <a:cs typeface="Adobe Hebrew" pitchFamily="18" charset="-79"/>
              </a:rPr>
              <a:t>its very high quality  for organizing big fat weddings and also known for its unique </a:t>
            </a:r>
            <a:r>
              <a:rPr lang="en-US" sz="1100" dirty="0">
                <a:latin typeface="Adobe Hebrew" pitchFamily="18" charset="-79"/>
                <a:cs typeface="Adobe Hebrew" pitchFamily="18" charset="-79"/>
              </a:rPr>
              <a:t>ideas, impeccable </a:t>
            </a:r>
            <a:r>
              <a:rPr lang="en-US" sz="1100" dirty="0" smtClean="0">
                <a:latin typeface="Adobe Hebrew" pitchFamily="18" charset="-79"/>
                <a:cs typeface="Adobe Hebrew" pitchFamily="18" charset="-79"/>
              </a:rPr>
              <a:t>design thinking </a:t>
            </a:r>
            <a:r>
              <a:rPr lang="en-US" sz="1100" dirty="0">
                <a:latin typeface="Adobe Hebrew" pitchFamily="18" charset="-79"/>
                <a:cs typeface="Adobe Hebrew" pitchFamily="18" charset="-79"/>
              </a:rPr>
              <a:t>and flawless execution amongst its </a:t>
            </a:r>
            <a:r>
              <a:rPr lang="en-US" sz="1100" dirty="0" smtClean="0">
                <a:latin typeface="Adobe Hebrew" pitchFamily="18" charset="-79"/>
                <a:cs typeface="Adobe Hebrew" pitchFamily="18" charset="-79"/>
              </a:rPr>
              <a:t>elite  </a:t>
            </a:r>
            <a:r>
              <a:rPr lang="en-US" sz="1100" dirty="0">
                <a:latin typeface="Adobe Hebrew" pitchFamily="18" charset="-79"/>
                <a:cs typeface="Adobe Hebrew" pitchFamily="18" charset="-79"/>
              </a:rPr>
              <a:t>clientele </a:t>
            </a:r>
            <a:r>
              <a:rPr lang="en-US" sz="1100" dirty="0" smtClean="0">
                <a:latin typeface="Adobe Hebrew" pitchFamily="18" charset="-79"/>
                <a:cs typeface="Adobe Hebrew" pitchFamily="18" charset="-79"/>
              </a:rPr>
              <a:t> and beat the competition as Professional  </a:t>
            </a:r>
            <a:r>
              <a:rPr lang="en-US" sz="1100" dirty="0">
                <a:latin typeface="Adobe Hebrew" pitchFamily="18" charset="-79"/>
                <a:cs typeface="Adobe Hebrew" pitchFamily="18" charset="-79"/>
              </a:rPr>
              <a:t>W</a:t>
            </a:r>
            <a:r>
              <a:rPr lang="en-US" sz="1100" dirty="0" smtClean="0">
                <a:latin typeface="Adobe Hebrew" pitchFamily="18" charset="-79"/>
                <a:cs typeface="Adobe Hebrew" pitchFamily="18" charset="-79"/>
              </a:rPr>
              <a:t>edding  </a:t>
            </a:r>
            <a:r>
              <a:rPr lang="en-US" sz="1100" dirty="0">
                <a:latin typeface="Adobe Hebrew" pitchFamily="18" charset="-79"/>
                <a:cs typeface="Adobe Hebrew" pitchFamily="18" charset="-79"/>
              </a:rPr>
              <a:t>P</a:t>
            </a:r>
            <a:r>
              <a:rPr lang="en-US" sz="1100" dirty="0" smtClean="0">
                <a:latin typeface="Adobe Hebrew" pitchFamily="18" charset="-79"/>
                <a:cs typeface="Adobe Hebrew" pitchFamily="18" charset="-79"/>
              </a:rPr>
              <a:t>lanner to  deliver our best services to  our clients.</a:t>
            </a:r>
          </a:p>
          <a:p>
            <a:pPr marL="0" indent="0">
              <a:buNone/>
            </a:pPr>
            <a:endParaRPr lang="en-US" sz="1100" dirty="0">
              <a:latin typeface="Adobe Hebrew" pitchFamily="18" charset="-79"/>
              <a:cs typeface="Adobe Hebrew" pitchFamily="18" charset="-79"/>
            </a:endParaRPr>
          </a:p>
          <a:p>
            <a:pPr marL="0" indent="0">
              <a:buNone/>
            </a:pPr>
            <a:r>
              <a:rPr lang="en-US" sz="1100" b="1" dirty="0" smtClean="0">
                <a:latin typeface="Adobe Hebrew" pitchFamily="18" charset="-79"/>
                <a:cs typeface="Adobe Hebrew" pitchFamily="18" charset="-79"/>
              </a:rPr>
              <a:t>W</a:t>
            </a:r>
            <a:r>
              <a:rPr lang="en-US" sz="1100" dirty="0" smtClean="0">
                <a:latin typeface="Adobe Hebrew" pitchFamily="18" charset="-79"/>
                <a:cs typeface="Adobe Hebrew" pitchFamily="18" charset="-79"/>
              </a:rPr>
              <a:t>e have done successful weddings  with our experience of planning for more than 400  in past 10 years and still organizing weddings  with unique and personalized themes weddings which makes beautiful impact on your  valuable guest.</a:t>
            </a:r>
          </a:p>
          <a:p>
            <a:pPr marL="0" indent="0">
              <a:buNone/>
            </a:pPr>
            <a:r>
              <a:rPr lang="en-US" sz="1100" dirty="0">
                <a:latin typeface="Adobe Hebrew" pitchFamily="18" charset="-79"/>
                <a:cs typeface="Adobe Hebrew" pitchFamily="18" charset="-79"/>
              </a:rPr>
              <a:t>We strive hard to remain leader in the industry, providing service to the client who value quality and excellence.</a:t>
            </a:r>
            <a:r>
              <a:rPr lang="en-US" sz="1100" dirty="0" smtClean="0">
                <a:latin typeface="Adobe Hebrew" pitchFamily="18" charset="-79"/>
                <a:cs typeface="Adobe Hebrew" pitchFamily="18" charset="-79"/>
              </a:rPr>
              <a:t> </a:t>
            </a:r>
          </a:p>
          <a:p>
            <a:pPr marL="0" indent="0">
              <a:buNone/>
            </a:pPr>
            <a:endParaRPr lang="en-US" sz="1100" dirty="0" smtClean="0">
              <a:latin typeface="Adobe Hebrew" pitchFamily="18" charset="-79"/>
              <a:cs typeface="Adobe Hebrew" pitchFamily="18" charset="-79"/>
            </a:endParaRPr>
          </a:p>
          <a:p>
            <a:pPr marL="0" indent="0">
              <a:buNone/>
            </a:pPr>
            <a:r>
              <a:rPr lang="en-US" sz="1100" b="1" dirty="0" smtClean="0">
                <a:latin typeface="Adobe Hebrew" pitchFamily="18" charset="-79"/>
                <a:cs typeface="Adobe Hebrew" pitchFamily="18" charset="-79"/>
              </a:rPr>
              <a:t>W</a:t>
            </a:r>
            <a:r>
              <a:rPr lang="en-US" sz="1100" dirty="0" smtClean="0">
                <a:latin typeface="Adobe Hebrew" pitchFamily="18" charset="-79"/>
                <a:cs typeface="Adobe Hebrew" pitchFamily="18" charset="-79"/>
              </a:rPr>
              <a:t>e </a:t>
            </a:r>
            <a:r>
              <a:rPr lang="en-US" sz="1100" dirty="0">
                <a:latin typeface="Adobe Hebrew" pitchFamily="18" charset="-79"/>
                <a:cs typeface="Adobe Hebrew" pitchFamily="18" charset="-79"/>
              </a:rPr>
              <a:t>also have an able team of event managers who monitor the smooth progress and execution of plans. The various divisions of our diverse services work together to create a well orchestrated event. Our creativity and innovation never fails to amaze . If you want your wedding to be a hassle free and stupendous affair , give us this opportunity to serve you and you will be well pleased</a:t>
            </a:r>
            <a:endParaRPr lang="en-US" sz="1100" dirty="0" smtClean="0">
              <a:latin typeface="Adobe Hebrew" pitchFamily="18" charset="-79"/>
              <a:cs typeface="Adobe Hebrew" pitchFamily="18" charset="-79"/>
            </a:endParaRPr>
          </a:p>
          <a:p>
            <a:pPr marL="0" indent="0">
              <a:buNone/>
            </a:pPr>
            <a:endParaRPr lang="en-US" sz="1100" dirty="0" smtClean="0">
              <a:latin typeface="Adobe Hebrew" pitchFamily="18" charset="-79"/>
              <a:cs typeface="Adobe Hebrew" pitchFamily="18" charset="-79"/>
            </a:endParaRPr>
          </a:p>
          <a:p>
            <a:pPr marL="0" indent="0">
              <a:buNone/>
            </a:pPr>
            <a:endParaRPr lang="en-US" sz="1100" dirty="0">
              <a:latin typeface="Adobe Hebrew" pitchFamily="18" charset="-79"/>
              <a:cs typeface="Adobe Hebrew" pitchFamily="18" charset="-79"/>
            </a:endParaRPr>
          </a:p>
          <a:p>
            <a:pPr marL="0" indent="0">
              <a:buNone/>
            </a:pPr>
            <a:r>
              <a:rPr lang="en-US" sz="1100" b="1" dirty="0" smtClean="0">
                <a:latin typeface="Adobe Hebrew" pitchFamily="18" charset="-79"/>
                <a:cs typeface="Adobe Hebrew" pitchFamily="18" charset="-79"/>
              </a:rPr>
              <a:t>A</a:t>
            </a:r>
            <a:r>
              <a:rPr lang="en-US" sz="1100" dirty="0" smtClean="0">
                <a:latin typeface="Adobe Hebrew" pitchFamily="18" charset="-79"/>
                <a:cs typeface="Adobe Hebrew" pitchFamily="18" charset="-79"/>
              </a:rPr>
              <a:t> </a:t>
            </a:r>
            <a:r>
              <a:rPr lang="en-US" sz="1100" dirty="0">
                <a:latin typeface="Adobe Hebrew" pitchFamily="18" charset="-79"/>
                <a:cs typeface="Adobe Hebrew" pitchFamily="18" charset="-79"/>
              </a:rPr>
              <a:t>wedding by Sea Hawk Events ensures unique menus designed for </a:t>
            </a:r>
            <a:r>
              <a:rPr lang="en-US" sz="1100" dirty="0" smtClean="0">
                <a:latin typeface="Adobe Hebrew" pitchFamily="18" charset="-79"/>
                <a:cs typeface="Adobe Hebrew" pitchFamily="18" charset="-79"/>
              </a:rPr>
              <a:t>each ceremony</a:t>
            </a:r>
            <a:r>
              <a:rPr lang="en-US" sz="1100" dirty="0">
                <a:latin typeface="Adobe Hebrew" pitchFamily="18" charset="-79"/>
                <a:cs typeface="Adobe Hebrew" pitchFamily="18" charset="-79"/>
              </a:rPr>
              <a:t>, gorgeous choices of indoor and outdoor venues, </a:t>
            </a:r>
            <a:r>
              <a:rPr lang="en-US" sz="1100" dirty="0" smtClean="0">
                <a:latin typeface="Adobe Hebrew" pitchFamily="18" charset="-79"/>
                <a:cs typeface="Adobe Hebrew" pitchFamily="18" charset="-79"/>
              </a:rPr>
              <a:t>comfortable  accommodation </a:t>
            </a:r>
            <a:r>
              <a:rPr lang="en-US" sz="1100" dirty="0">
                <a:latin typeface="Adobe Hebrew" pitchFamily="18" charset="-79"/>
                <a:cs typeface="Adobe Hebrew" pitchFamily="18" charset="-79"/>
              </a:rPr>
              <a:t>for your guests, and an expert team that thrives </a:t>
            </a:r>
            <a:r>
              <a:rPr lang="en-US" sz="1100" dirty="0" smtClean="0">
                <a:latin typeface="Adobe Hebrew" pitchFamily="18" charset="-79"/>
                <a:cs typeface="Adobe Hebrew" pitchFamily="18" charset="-79"/>
              </a:rPr>
              <a:t>on making </a:t>
            </a:r>
            <a:r>
              <a:rPr lang="en-US" sz="1100" dirty="0">
                <a:latin typeface="Adobe Hebrew" pitchFamily="18" charset="-79"/>
                <a:cs typeface="Adobe Hebrew" pitchFamily="18" charset="-79"/>
              </a:rPr>
              <a:t>every detail of the event extravagant, elegant and lively</a:t>
            </a:r>
          </a:p>
        </p:txBody>
      </p:sp>
      <p:pic>
        <p:nvPicPr>
          <p:cNvPr id="1026" name="Picture 2" descr="C:\Users\HP\Desktop\FB_IMG_14342703194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066800"/>
            <a:ext cx="4572000" cy="25717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HP\Desktop\FB_IMG_14354232081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646171"/>
            <a:ext cx="4572000" cy="24498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52400"/>
            <a:ext cx="776199" cy="609870"/>
          </a:xfrm>
          <a:prstGeom prst="rect">
            <a:avLst/>
          </a:prstGeom>
        </p:spPr>
      </p:pic>
    </p:spTree>
    <p:extLst>
      <p:ext uri="{BB962C8B-B14F-4D97-AF65-F5344CB8AC3E}">
        <p14:creationId xmlns:p14="http://schemas.microsoft.com/office/powerpoint/2010/main" val="3292346203"/>
      </p:ext>
    </p:extLst>
  </p:cSld>
  <p:clrMapOvr>
    <a:masterClrMapping/>
  </p:clrMapOvr>
  <mc:AlternateContent xmlns:mc="http://schemas.openxmlformats.org/markup-compatibility/2006">
    <mc:Choice xmlns:p14="http://schemas.microsoft.com/office/powerpoint/2010/main" Requires="p14">
      <p:transition spd="slow" p14:dur="7000" advClick="0" advTm="13000">
        <p14:vortex dir="r"/>
      </p:transition>
    </mc:Choice>
    <mc:Fallback>
      <p:transition spd="slow" advClick="0" advTm="1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500"/>
                                  </p:stCondLst>
                                  <p:childTnLst>
                                    <p:set>
                                      <p:cBhvr>
                                        <p:cTn id="53" dur="1" fill="hold">
                                          <p:stCondLst>
                                            <p:cond delay="0"/>
                                          </p:stCondLst>
                                        </p:cTn>
                                        <p:tgtEl>
                                          <p:spTgt spid="1026"/>
                                        </p:tgtEl>
                                        <p:attrNameLst>
                                          <p:attrName>style.visibility</p:attrName>
                                        </p:attrNameLst>
                                      </p:cBhvr>
                                      <p:to>
                                        <p:strVal val="visible"/>
                                      </p:to>
                                    </p:set>
                                    <p:animEffect transition="in" filter="fade">
                                      <p:cBhvr>
                                        <p:cTn id="54" dur="1000"/>
                                        <p:tgtEl>
                                          <p:spTgt spid="1026"/>
                                        </p:tgtEl>
                                      </p:cBhvr>
                                    </p:animEffect>
                                    <p:anim calcmode="lin" valueType="num">
                                      <p:cBhvr>
                                        <p:cTn id="55" dur="1000" fill="hold"/>
                                        <p:tgtEl>
                                          <p:spTgt spid="1026"/>
                                        </p:tgtEl>
                                        <p:attrNameLst>
                                          <p:attrName>ppt_x</p:attrName>
                                        </p:attrNameLst>
                                      </p:cBhvr>
                                      <p:tavLst>
                                        <p:tav tm="0">
                                          <p:val>
                                            <p:strVal val="#ppt_x"/>
                                          </p:val>
                                        </p:tav>
                                        <p:tav tm="100000">
                                          <p:val>
                                            <p:strVal val="#ppt_x"/>
                                          </p:val>
                                        </p:tav>
                                      </p:tavLst>
                                    </p:anim>
                                    <p:anim calcmode="lin" valueType="num">
                                      <p:cBhvr>
                                        <p:cTn id="56" dur="1000" fill="hold"/>
                                        <p:tgtEl>
                                          <p:spTgt spid="1026"/>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500"/>
                                  </p:stCondLst>
                                  <p:childTnLst>
                                    <p:set>
                                      <p:cBhvr>
                                        <p:cTn id="58" dur="1" fill="hold">
                                          <p:stCondLst>
                                            <p:cond delay="0"/>
                                          </p:stCondLst>
                                        </p:cTn>
                                        <p:tgtEl>
                                          <p:spTgt spid="1027"/>
                                        </p:tgtEl>
                                        <p:attrNameLst>
                                          <p:attrName>style.visibility</p:attrName>
                                        </p:attrNameLst>
                                      </p:cBhvr>
                                      <p:to>
                                        <p:strVal val="visible"/>
                                      </p:to>
                                    </p:set>
                                    <p:animEffect transition="in" filter="fade">
                                      <p:cBhvr>
                                        <p:cTn id="59" dur="1000"/>
                                        <p:tgtEl>
                                          <p:spTgt spid="1027"/>
                                        </p:tgtEl>
                                      </p:cBhvr>
                                    </p:animEffect>
                                    <p:anim calcmode="lin" valueType="num">
                                      <p:cBhvr>
                                        <p:cTn id="60" dur="1000" fill="hold"/>
                                        <p:tgtEl>
                                          <p:spTgt spid="1027"/>
                                        </p:tgtEl>
                                        <p:attrNameLst>
                                          <p:attrName>ppt_x</p:attrName>
                                        </p:attrNameLst>
                                      </p:cBhvr>
                                      <p:tavLst>
                                        <p:tav tm="0">
                                          <p:val>
                                            <p:strVal val="#ppt_x"/>
                                          </p:val>
                                        </p:tav>
                                        <p:tav tm="100000">
                                          <p:val>
                                            <p:strVal val="#ppt_x"/>
                                          </p:val>
                                        </p:tav>
                                      </p:tavLst>
                                    </p:anim>
                                    <p:anim calcmode="lin" valueType="num">
                                      <p:cBhvr>
                                        <p:cTn id="61" dur="1000" fill="hold"/>
                                        <p:tgtEl>
                                          <p:spTgt spid="1027"/>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50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1000"/>
                                        <p:tgtEl>
                                          <p:spTgt spid="6"/>
                                        </p:tgtEl>
                                      </p:cBhvr>
                                    </p:animEffect>
                                    <p:anim calcmode="lin" valueType="num">
                                      <p:cBhvr>
                                        <p:cTn id="65" dur="1000" fill="hold"/>
                                        <p:tgtEl>
                                          <p:spTgt spid="6"/>
                                        </p:tgtEl>
                                        <p:attrNameLst>
                                          <p:attrName>ppt_x</p:attrName>
                                        </p:attrNameLst>
                                      </p:cBhvr>
                                      <p:tavLst>
                                        <p:tav tm="0">
                                          <p:val>
                                            <p:strVal val="#ppt_x"/>
                                          </p:val>
                                        </p:tav>
                                        <p:tav tm="100000">
                                          <p:val>
                                            <p:strVal val="#ppt_x"/>
                                          </p:val>
                                        </p:tav>
                                      </p:tavLst>
                                    </p:anim>
                                    <p:anim calcmode="lin" valueType="num">
                                      <p:cBhvr>
                                        <p:cTn id="6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HP\Desktop\Demo-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50" y="1143000"/>
            <a:ext cx="8837950" cy="55848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228600"/>
            <a:ext cx="8305800" cy="646331"/>
          </a:xfrm>
          <a:prstGeom prst="rect">
            <a:avLst/>
          </a:prstGeom>
          <a:noFill/>
        </p:spPr>
        <p:txBody>
          <a:bodyPr wrap="square" rtlCol="0">
            <a:spAutoFit/>
          </a:bodyPr>
          <a:lstStyle/>
          <a:p>
            <a:r>
              <a:rPr lang="en-US" dirty="0" smtClean="0">
                <a:latin typeface="Centaur" pitchFamily="18" charset="0"/>
              </a:rPr>
              <a:t>Planning Beach Wedding </a:t>
            </a:r>
            <a:r>
              <a:rPr lang="en-US" dirty="0">
                <a:latin typeface="Centaur" pitchFamily="18" charset="0"/>
              </a:rPr>
              <a:t> </a:t>
            </a:r>
            <a:r>
              <a:rPr lang="en-US" dirty="0" smtClean="0">
                <a:latin typeface="Centaur" pitchFamily="18" charset="0"/>
              </a:rPr>
              <a:t>is Peaceful </a:t>
            </a:r>
          </a:p>
          <a:p>
            <a:r>
              <a:rPr lang="en-US" dirty="0">
                <a:latin typeface="Centaur" pitchFamily="18" charset="0"/>
              </a:rPr>
              <a:t>W</a:t>
            </a:r>
            <a:r>
              <a:rPr lang="en-US" dirty="0" smtClean="0">
                <a:latin typeface="Centaur" pitchFamily="18" charset="0"/>
              </a:rPr>
              <a:t>elcome </a:t>
            </a:r>
            <a:r>
              <a:rPr lang="en-US" dirty="0">
                <a:latin typeface="Centaur" pitchFamily="18" charset="0"/>
              </a:rPr>
              <a:t>the guests would ensure a joyful environment for all </a:t>
            </a:r>
            <a:r>
              <a:rPr lang="en-US" dirty="0" smtClean="0">
                <a:latin typeface="Centaur" pitchFamily="18" charset="0"/>
              </a:rPr>
              <a:t>around. </a:t>
            </a:r>
            <a:endParaRPr lang="en-US" dirty="0">
              <a:latin typeface="Centaur" pitchFamily="18" charset="0"/>
            </a:endParaRPr>
          </a:p>
        </p:txBody>
      </p:sp>
    </p:spTree>
    <p:extLst>
      <p:ext uri="{BB962C8B-B14F-4D97-AF65-F5344CB8AC3E}">
        <p14:creationId xmlns:p14="http://schemas.microsoft.com/office/powerpoint/2010/main" val="1672540577"/>
      </p:ext>
    </p:extLst>
  </p:cSld>
  <p:clrMapOvr>
    <a:masterClrMapping/>
  </p:clrMapOvr>
  <mc:AlternateContent xmlns:mc="http://schemas.openxmlformats.org/markup-compatibility/2006" xmlns:p14="http://schemas.microsoft.com/office/powerpoint/2010/main">
    <mc:Choice Requires="p14">
      <p:transition spd="slow" p14:dur="3900" advClick="0" advTm="6000">
        <p14:glitter pattern="hexagon"/>
      </p:transition>
    </mc:Choice>
    <mc:Fallback xmlns="">
      <p:transition spd="slow" advClick="0" advTm="6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228600"/>
            <a:ext cx="4648200" cy="400110"/>
          </a:xfrm>
          <a:prstGeom prst="rect">
            <a:avLst/>
          </a:prstGeom>
          <a:noFill/>
        </p:spPr>
        <p:txBody>
          <a:bodyPr wrap="square" rtlCol="0">
            <a:spAutoFit/>
          </a:bodyPr>
          <a:lstStyle/>
          <a:p>
            <a:r>
              <a:rPr lang="en-US" sz="2000" b="1" dirty="0" smtClean="0">
                <a:latin typeface="Adobe Hebrew" pitchFamily="18" charset="-79"/>
                <a:cs typeface="Adobe Hebrew" pitchFamily="18" charset="-79"/>
              </a:rPr>
              <a:t>    Entertainment</a:t>
            </a:r>
            <a:endParaRPr lang="en-US" sz="2000" b="1" dirty="0">
              <a:latin typeface="Adobe Hebrew" pitchFamily="18" charset="-79"/>
              <a:cs typeface="Adobe Hebrew" pitchFamily="18" charset="-79"/>
            </a:endParaRPr>
          </a:p>
        </p:txBody>
      </p:sp>
      <p:sp>
        <p:nvSpPr>
          <p:cNvPr id="3" name="TextBox 2"/>
          <p:cNvSpPr txBox="1"/>
          <p:nvPr/>
        </p:nvSpPr>
        <p:spPr>
          <a:xfrm>
            <a:off x="228600" y="669012"/>
            <a:ext cx="2971800" cy="6740307"/>
          </a:xfrm>
          <a:prstGeom prst="rect">
            <a:avLst/>
          </a:prstGeom>
          <a:noFill/>
        </p:spPr>
        <p:txBody>
          <a:bodyPr wrap="square" rtlCol="0">
            <a:spAutoFit/>
          </a:bodyPr>
          <a:lstStyle/>
          <a:p>
            <a:r>
              <a:rPr lang="en-US" sz="1200" dirty="0">
                <a:solidFill>
                  <a:schemeClr val="bg1">
                    <a:lumMod val="95000"/>
                  </a:schemeClr>
                </a:solidFill>
                <a:latin typeface="Adobe Hebrew" pitchFamily="18" charset="-79"/>
                <a:cs typeface="Adobe Hebrew" pitchFamily="18" charset="-79"/>
              </a:rPr>
              <a:t>We offer a wide variety of entertainment to cater to a wide variety of needs. The guests just have to pick their favorite entertainment and we will fit their budgets and needs</a:t>
            </a:r>
            <a:r>
              <a:rPr lang="en-US" sz="1200" dirty="0" smtClean="0">
                <a:solidFill>
                  <a:schemeClr val="bg1">
                    <a:lumMod val="95000"/>
                  </a:schemeClr>
                </a:solidFill>
                <a:latin typeface="Adobe Hebrew" pitchFamily="18" charset="-79"/>
                <a:cs typeface="Adobe Hebrew" pitchFamily="18" charset="-79"/>
              </a:rPr>
              <a:t>.</a:t>
            </a:r>
          </a:p>
          <a:p>
            <a:endParaRPr lang="en-US" sz="1200" dirty="0">
              <a:solidFill>
                <a:schemeClr val="bg1">
                  <a:lumMod val="95000"/>
                </a:schemeClr>
              </a:solidFill>
              <a:latin typeface="Adobe Hebrew" pitchFamily="18" charset="-79"/>
              <a:cs typeface="Adobe Hebrew" pitchFamily="18" charset="-79"/>
            </a:endParaRPr>
          </a:p>
          <a:p>
            <a:r>
              <a:rPr lang="en-US" sz="1200" dirty="0">
                <a:solidFill>
                  <a:schemeClr val="bg1">
                    <a:lumMod val="95000"/>
                  </a:schemeClr>
                </a:solidFill>
              </a:rPr>
              <a:t>Make sure your guests don’t stop partying by including a variety of </a:t>
            </a:r>
            <a:r>
              <a:rPr lang="en-US" sz="1200" b="1" dirty="0" smtClean="0">
                <a:solidFill>
                  <a:schemeClr val="bg1">
                    <a:lumMod val="95000"/>
                  </a:schemeClr>
                </a:solidFill>
              </a:rPr>
              <a:t>entertainment</a:t>
            </a:r>
            <a:r>
              <a:rPr lang="en-US" sz="1200" dirty="0">
                <a:solidFill>
                  <a:schemeClr val="bg1">
                    <a:lumMod val="95000"/>
                  </a:schemeClr>
                </a:solidFill>
              </a:rPr>
              <a:t> </a:t>
            </a:r>
            <a:r>
              <a:rPr lang="en-US" sz="1200" dirty="0" smtClean="0">
                <a:solidFill>
                  <a:schemeClr val="bg1">
                    <a:lumMod val="95000"/>
                  </a:schemeClr>
                </a:solidFill>
              </a:rPr>
              <a:t>at </a:t>
            </a:r>
            <a:r>
              <a:rPr lang="en-US" sz="1200" dirty="0">
                <a:solidFill>
                  <a:schemeClr val="bg1">
                    <a:lumMod val="95000"/>
                  </a:schemeClr>
                </a:solidFill>
              </a:rPr>
              <a:t>your wedding. A good DJ or band, prepped with a list of wedding music you know your guests will want to hear, will help to keep them dancing the night away</a:t>
            </a:r>
            <a:r>
              <a:rPr lang="en-US" sz="1200" dirty="0" smtClean="0">
                <a:solidFill>
                  <a:schemeClr val="bg1">
                    <a:lumMod val="95000"/>
                  </a:schemeClr>
                </a:solidFill>
              </a:rPr>
              <a:t>.</a:t>
            </a:r>
          </a:p>
          <a:p>
            <a:endParaRPr lang="en-US" sz="1200" dirty="0">
              <a:solidFill>
                <a:schemeClr val="bg1">
                  <a:lumMod val="95000"/>
                </a:schemeClr>
              </a:solidFill>
              <a:latin typeface="Adobe Hebrew" pitchFamily="18" charset="-79"/>
              <a:cs typeface="Adobe Hebrew" pitchFamily="18" charset="-79"/>
            </a:endParaRPr>
          </a:p>
          <a:p>
            <a:r>
              <a:rPr lang="en-US" sz="1200" dirty="0">
                <a:solidFill>
                  <a:schemeClr val="bg1">
                    <a:lumMod val="95000"/>
                  </a:schemeClr>
                </a:solidFill>
              </a:rPr>
              <a:t>We provide the following services for entertainment</a:t>
            </a:r>
            <a:r>
              <a:rPr lang="en-US" sz="1200" dirty="0" smtClean="0">
                <a:solidFill>
                  <a:schemeClr val="bg1">
                    <a:lumMod val="95000"/>
                  </a:schemeClr>
                </a:solidFill>
              </a:rPr>
              <a:t>:</a:t>
            </a:r>
          </a:p>
          <a:p>
            <a:r>
              <a:rPr lang="en-US" sz="1200" b="1" dirty="0" smtClean="0">
                <a:solidFill>
                  <a:schemeClr val="bg1">
                    <a:lumMod val="95000"/>
                  </a:schemeClr>
                </a:solidFill>
                <a:latin typeface="Adobe Hebrew" pitchFamily="18" charset="-79"/>
                <a:cs typeface="Adobe Hebrew" pitchFamily="18" charset="-79"/>
              </a:rPr>
              <a:t>High Quality Sound  and Lighting Setup </a:t>
            </a:r>
          </a:p>
          <a:p>
            <a:r>
              <a:rPr lang="en-US" sz="1200" b="1" dirty="0" smtClean="0">
                <a:solidFill>
                  <a:schemeClr val="bg1">
                    <a:lumMod val="95000"/>
                  </a:schemeClr>
                </a:solidFill>
                <a:latin typeface="Adobe Hebrew" pitchFamily="18" charset="-79"/>
                <a:cs typeface="Adobe Hebrew" pitchFamily="18" charset="-79"/>
              </a:rPr>
              <a:t>with Fame DJ </a:t>
            </a:r>
            <a:endParaRPr lang="en-US" sz="1200" b="1" dirty="0">
              <a:solidFill>
                <a:schemeClr val="bg1">
                  <a:lumMod val="95000"/>
                </a:schemeClr>
              </a:solidFill>
              <a:latin typeface="Adobe Hebrew" pitchFamily="18" charset="-79"/>
              <a:cs typeface="Adobe Hebrew" pitchFamily="18" charset="-79"/>
            </a:endParaRPr>
          </a:p>
          <a:p>
            <a:r>
              <a:rPr lang="en-US" sz="1200" b="1" dirty="0">
                <a:solidFill>
                  <a:schemeClr val="bg1">
                    <a:lumMod val="95000"/>
                  </a:schemeClr>
                </a:solidFill>
                <a:latin typeface="Adobe Hebrew" pitchFamily="18" charset="-79"/>
                <a:cs typeface="Adobe Hebrew" pitchFamily="18" charset="-79"/>
              </a:rPr>
              <a:t>Wedding Choreographers</a:t>
            </a:r>
            <a:br>
              <a:rPr lang="en-US" sz="1200" b="1" dirty="0">
                <a:solidFill>
                  <a:schemeClr val="bg1">
                    <a:lumMod val="95000"/>
                  </a:schemeClr>
                </a:solidFill>
                <a:latin typeface="Adobe Hebrew" pitchFamily="18" charset="-79"/>
                <a:cs typeface="Adobe Hebrew" pitchFamily="18" charset="-79"/>
              </a:rPr>
            </a:br>
            <a:r>
              <a:rPr lang="en-US" sz="1200" b="1" dirty="0">
                <a:solidFill>
                  <a:schemeClr val="bg1">
                    <a:lumMod val="95000"/>
                  </a:schemeClr>
                </a:solidFill>
                <a:latin typeface="Adobe Hebrew" pitchFamily="18" charset="-79"/>
                <a:cs typeface="Adobe Hebrew" pitchFamily="18" charset="-79"/>
              </a:rPr>
              <a:t>• Wedding Bands</a:t>
            </a:r>
            <a:br>
              <a:rPr lang="en-US" sz="1200" b="1" dirty="0">
                <a:solidFill>
                  <a:schemeClr val="bg1">
                    <a:lumMod val="95000"/>
                  </a:schemeClr>
                </a:solidFill>
                <a:latin typeface="Adobe Hebrew" pitchFamily="18" charset="-79"/>
                <a:cs typeface="Adobe Hebrew" pitchFamily="18" charset="-79"/>
              </a:rPr>
            </a:br>
            <a:r>
              <a:rPr lang="en-US" sz="1200" b="1" dirty="0">
                <a:solidFill>
                  <a:schemeClr val="bg1">
                    <a:lumMod val="95000"/>
                  </a:schemeClr>
                </a:solidFill>
                <a:latin typeface="Adobe Hebrew" pitchFamily="18" charset="-79"/>
                <a:cs typeface="Adobe Hebrew" pitchFamily="18" charset="-79"/>
              </a:rPr>
              <a:t>• Wedding Orchestras</a:t>
            </a:r>
            <a:br>
              <a:rPr lang="en-US" sz="1200" b="1" dirty="0">
                <a:solidFill>
                  <a:schemeClr val="bg1">
                    <a:lumMod val="95000"/>
                  </a:schemeClr>
                </a:solidFill>
                <a:latin typeface="Adobe Hebrew" pitchFamily="18" charset="-79"/>
                <a:cs typeface="Adobe Hebrew" pitchFamily="18" charset="-79"/>
              </a:rPr>
            </a:br>
            <a:r>
              <a:rPr lang="en-US" sz="1200" b="1" dirty="0">
                <a:solidFill>
                  <a:schemeClr val="bg1">
                    <a:lumMod val="95000"/>
                  </a:schemeClr>
                </a:solidFill>
                <a:latin typeface="Adobe Hebrew" pitchFamily="18" charset="-79"/>
                <a:cs typeface="Adobe Hebrew" pitchFamily="18" charset="-79"/>
              </a:rPr>
              <a:t>• Wedding Singers</a:t>
            </a:r>
            <a:br>
              <a:rPr lang="en-US" sz="1200" b="1" dirty="0">
                <a:solidFill>
                  <a:schemeClr val="bg1">
                    <a:lumMod val="95000"/>
                  </a:schemeClr>
                </a:solidFill>
                <a:latin typeface="Adobe Hebrew" pitchFamily="18" charset="-79"/>
                <a:cs typeface="Adobe Hebrew" pitchFamily="18" charset="-79"/>
              </a:rPr>
            </a:br>
            <a:r>
              <a:rPr lang="en-US" sz="1200" b="1" dirty="0">
                <a:solidFill>
                  <a:schemeClr val="bg1">
                    <a:lumMod val="95000"/>
                  </a:schemeClr>
                </a:solidFill>
                <a:latin typeface="Adobe Hebrew" pitchFamily="18" charset="-79"/>
                <a:cs typeface="Adobe Hebrew" pitchFamily="18" charset="-79"/>
              </a:rPr>
              <a:t>• Musicians for weddings</a:t>
            </a:r>
            <a:br>
              <a:rPr lang="en-US" sz="1200" b="1" dirty="0">
                <a:solidFill>
                  <a:schemeClr val="bg1">
                    <a:lumMod val="95000"/>
                  </a:schemeClr>
                </a:solidFill>
                <a:latin typeface="Adobe Hebrew" pitchFamily="18" charset="-79"/>
                <a:cs typeface="Adobe Hebrew" pitchFamily="18" charset="-79"/>
              </a:rPr>
            </a:br>
            <a:r>
              <a:rPr lang="en-US" sz="1200" b="1" dirty="0">
                <a:solidFill>
                  <a:schemeClr val="bg1">
                    <a:lumMod val="95000"/>
                  </a:schemeClr>
                </a:solidFill>
                <a:latin typeface="Adobe Hebrew" pitchFamily="18" charset="-79"/>
                <a:cs typeface="Adobe Hebrew" pitchFamily="18" charset="-79"/>
              </a:rPr>
              <a:t>• Classical Dancers for leading the Bride and groom for Varmala or ring exchange</a:t>
            </a:r>
            <a:br>
              <a:rPr lang="en-US" sz="1200" b="1" dirty="0">
                <a:solidFill>
                  <a:schemeClr val="bg1">
                    <a:lumMod val="95000"/>
                  </a:schemeClr>
                </a:solidFill>
                <a:latin typeface="Adobe Hebrew" pitchFamily="18" charset="-79"/>
                <a:cs typeface="Adobe Hebrew" pitchFamily="18" charset="-79"/>
              </a:rPr>
            </a:br>
            <a:r>
              <a:rPr lang="en-US" sz="1200" b="1" dirty="0">
                <a:solidFill>
                  <a:schemeClr val="bg1">
                    <a:lumMod val="95000"/>
                  </a:schemeClr>
                </a:solidFill>
                <a:latin typeface="Adobe Hebrew" pitchFamily="18" charset="-79"/>
                <a:cs typeface="Adobe Hebrew" pitchFamily="18" charset="-79"/>
              </a:rPr>
              <a:t>• Entertainment wedding receptions</a:t>
            </a:r>
            <a:br>
              <a:rPr lang="en-US" sz="1200" b="1" dirty="0">
                <a:solidFill>
                  <a:schemeClr val="bg1">
                    <a:lumMod val="95000"/>
                  </a:schemeClr>
                </a:solidFill>
                <a:latin typeface="Adobe Hebrew" pitchFamily="18" charset="-79"/>
                <a:cs typeface="Adobe Hebrew" pitchFamily="18" charset="-79"/>
              </a:rPr>
            </a:br>
            <a:r>
              <a:rPr lang="en-US" sz="1200" b="1" dirty="0">
                <a:solidFill>
                  <a:schemeClr val="bg1">
                    <a:lumMod val="95000"/>
                  </a:schemeClr>
                </a:solidFill>
                <a:latin typeface="Adobe Hebrew" pitchFamily="18" charset="-79"/>
                <a:cs typeface="Adobe Hebrew" pitchFamily="18" charset="-79"/>
              </a:rPr>
              <a:t>• Live bands for W</a:t>
            </a:r>
            <a:r>
              <a:rPr lang="en-US" sz="1200" b="1" dirty="0" smtClean="0">
                <a:solidFill>
                  <a:schemeClr val="bg1">
                    <a:lumMod val="95000"/>
                  </a:schemeClr>
                </a:solidFill>
                <a:latin typeface="Adobe Hebrew" pitchFamily="18" charset="-79"/>
                <a:cs typeface="Adobe Hebrew" pitchFamily="18" charset="-79"/>
              </a:rPr>
              <a:t>eddings Reception</a:t>
            </a:r>
            <a:r>
              <a:rPr lang="en-US" sz="1200" b="1" dirty="0">
                <a:solidFill>
                  <a:schemeClr val="bg1">
                    <a:lumMod val="95000"/>
                  </a:schemeClr>
                </a:solidFill>
                <a:latin typeface="Adobe Hebrew" pitchFamily="18" charset="-79"/>
                <a:cs typeface="Adobe Hebrew" pitchFamily="18" charset="-79"/>
              </a:rPr>
              <a:t/>
            </a:r>
            <a:br>
              <a:rPr lang="en-US" sz="1200" b="1" dirty="0">
                <a:solidFill>
                  <a:schemeClr val="bg1">
                    <a:lumMod val="95000"/>
                  </a:schemeClr>
                </a:solidFill>
                <a:latin typeface="Adobe Hebrew" pitchFamily="18" charset="-79"/>
                <a:cs typeface="Adobe Hebrew" pitchFamily="18" charset="-79"/>
              </a:rPr>
            </a:br>
            <a:r>
              <a:rPr lang="en-US" sz="1200" b="1" dirty="0">
                <a:solidFill>
                  <a:schemeClr val="bg1">
                    <a:lumMod val="95000"/>
                  </a:schemeClr>
                </a:solidFill>
                <a:latin typeface="Adobe Hebrew" pitchFamily="18" charset="-79"/>
                <a:cs typeface="Adobe Hebrew" pitchFamily="18" charset="-79"/>
              </a:rPr>
              <a:t>• Folk Dance Parties for Receptions/ Gala </a:t>
            </a:r>
            <a:r>
              <a:rPr lang="en-US" sz="1200" b="1" dirty="0" smtClean="0">
                <a:solidFill>
                  <a:schemeClr val="bg1">
                    <a:lumMod val="95000"/>
                  </a:schemeClr>
                </a:solidFill>
                <a:latin typeface="Adobe Hebrew" pitchFamily="18" charset="-79"/>
                <a:cs typeface="Adobe Hebrew" pitchFamily="18" charset="-79"/>
              </a:rPr>
              <a:t>Dinners</a:t>
            </a:r>
          </a:p>
          <a:p>
            <a:pPr marL="171450" indent="-171450">
              <a:buFont typeface="Arial" pitchFamily="34" charset="0"/>
              <a:buChar char="•"/>
            </a:pPr>
            <a:r>
              <a:rPr lang="en-US" sz="1200" b="1" dirty="0" smtClean="0">
                <a:solidFill>
                  <a:schemeClr val="bg1">
                    <a:lumMod val="95000"/>
                  </a:schemeClr>
                </a:solidFill>
                <a:latin typeface="Adobe Hebrew" pitchFamily="18" charset="-79"/>
                <a:cs typeface="Adobe Hebrew" pitchFamily="18" charset="-79"/>
              </a:rPr>
              <a:t>Celebrity Invites  for Live Performance</a:t>
            </a:r>
          </a:p>
          <a:p>
            <a:pPr marL="171450" indent="-171450">
              <a:buFont typeface="Arial" pitchFamily="34" charset="0"/>
              <a:buChar char="•"/>
            </a:pPr>
            <a:r>
              <a:rPr lang="en-US" sz="1200" b="1" dirty="0" smtClean="0">
                <a:solidFill>
                  <a:schemeClr val="bg1">
                    <a:lumMod val="95000"/>
                  </a:schemeClr>
                </a:solidFill>
                <a:latin typeface="Adobe Hebrew" pitchFamily="18" charset="-79"/>
                <a:cs typeface="Adobe Hebrew" pitchFamily="18" charset="-79"/>
              </a:rPr>
              <a:t>Lots of Entertainment Options like Belly Dancers, International Dancers  &amp; Acts , Bartenders if there is Bars Setup Requirement</a:t>
            </a:r>
            <a:endParaRPr lang="en-US" sz="1200" b="1" dirty="0">
              <a:solidFill>
                <a:schemeClr val="bg1">
                  <a:lumMod val="95000"/>
                </a:schemeClr>
              </a:solidFill>
              <a:latin typeface="Adobe Hebrew" pitchFamily="18" charset="-79"/>
              <a:cs typeface="Adobe Hebrew" pitchFamily="18" charset="-79"/>
            </a:endParaRPr>
          </a:p>
          <a:p>
            <a:endParaRPr lang="en-US" sz="1200" dirty="0" smtClean="0">
              <a:solidFill>
                <a:schemeClr val="bg1">
                  <a:lumMod val="95000"/>
                </a:schemeClr>
              </a:solidFill>
              <a:latin typeface="Adobe Hebrew" pitchFamily="18" charset="-79"/>
              <a:cs typeface="Adobe Hebrew" pitchFamily="18" charset="-79"/>
            </a:endParaRPr>
          </a:p>
          <a:p>
            <a:endParaRPr lang="en-US" sz="1200" dirty="0">
              <a:solidFill>
                <a:schemeClr val="bg1">
                  <a:lumMod val="95000"/>
                </a:schemeClr>
              </a:solidFill>
              <a:latin typeface="Adobe Hebrew" pitchFamily="18" charset="-79"/>
              <a:cs typeface="Adobe Hebrew" pitchFamily="18" charset="-79"/>
            </a:endParaRPr>
          </a:p>
          <a:p>
            <a:endParaRPr lang="en-US" sz="1200" dirty="0">
              <a:solidFill>
                <a:schemeClr val="bg1">
                  <a:lumMod val="95000"/>
                </a:schemeClr>
              </a:solidFill>
              <a:latin typeface="Adobe Hebrew" pitchFamily="18" charset="-79"/>
              <a:cs typeface="Adobe Hebrew" pitchFamily="18" charset="-79"/>
            </a:endParaRPr>
          </a:p>
        </p:txBody>
      </p:sp>
    </p:spTree>
    <p:extLst>
      <p:ext uri="{BB962C8B-B14F-4D97-AF65-F5344CB8AC3E}">
        <p14:creationId xmlns:p14="http://schemas.microsoft.com/office/powerpoint/2010/main" val="835279129"/>
      </p:ext>
    </p:extLst>
  </p:cSld>
  <p:clrMapOvr>
    <a:masterClrMapping/>
  </p:clrMapOvr>
  <mc:AlternateContent xmlns:mc="http://schemas.openxmlformats.org/markup-compatibility/2006" xmlns:p14="http://schemas.microsoft.com/office/powerpoint/2010/main">
    <mc:Choice Requires="p14">
      <p:transition spd="slow" p14:dur="4400" advClick="0" advTm="13000">
        <p14:honeycomb/>
      </p:transition>
    </mc:Choice>
    <mc:Fallback xmlns="">
      <p:transition spd="slow" advClick="0" advTm="13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Demo-0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 y="838200"/>
            <a:ext cx="8877434" cy="5943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89844" y="381000"/>
            <a:ext cx="7543800" cy="369332"/>
          </a:xfrm>
          <a:prstGeom prst="rect">
            <a:avLst/>
          </a:prstGeom>
          <a:noFill/>
        </p:spPr>
        <p:txBody>
          <a:bodyPr wrap="square" rtlCol="0">
            <a:spAutoFit/>
          </a:bodyPr>
          <a:lstStyle/>
          <a:p>
            <a:r>
              <a:rPr lang="en-US" b="1" dirty="0">
                <a:latin typeface="Centaur" pitchFamily="18" charset="0"/>
              </a:rPr>
              <a:t>C</a:t>
            </a:r>
            <a:r>
              <a:rPr lang="en-US" dirty="0">
                <a:latin typeface="Centaur" pitchFamily="18" charset="0"/>
              </a:rPr>
              <a:t>elebrate the beauty of dance through an unforgettable experience!</a:t>
            </a:r>
          </a:p>
        </p:txBody>
      </p:sp>
    </p:spTree>
    <p:extLst>
      <p:ext uri="{BB962C8B-B14F-4D97-AF65-F5344CB8AC3E}">
        <p14:creationId xmlns:p14="http://schemas.microsoft.com/office/powerpoint/2010/main" val="3771770566"/>
      </p:ext>
    </p:extLst>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Demo-0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762000"/>
            <a:ext cx="8874369" cy="60022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670" y="253008"/>
            <a:ext cx="9144000" cy="369332"/>
          </a:xfrm>
          <a:prstGeom prst="rect">
            <a:avLst/>
          </a:prstGeom>
          <a:noFill/>
        </p:spPr>
        <p:txBody>
          <a:bodyPr wrap="square" rtlCol="0">
            <a:spAutoFit/>
          </a:bodyPr>
          <a:lstStyle/>
          <a:p>
            <a:r>
              <a:rPr lang="en-US" dirty="0" smtClean="0">
                <a:latin typeface="Centaur" pitchFamily="18" charset="0"/>
              </a:rPr>
              <a:t>     </a:t>
            </a:r>
            <a:r>
              <a:rPr lang="en-US" b="1" dirty="0" smtClean="0">
                <a:latin typeface="Centaur" pitchFamily="18" charset="0"/>
              </a:rPr>
              <a:t>Y</a:t>
            </a:r>
            <a:r>
              <a:rPr lang="en-US" dirty="0" smtClean="0">
                <a:latin typeface="Centaur" pitchFamily="18" charset="0"/>
              </a:rPr>
              <a:t>ou </a:t>
            </a:r>
            <a:r>
              <a:rPr lang="en-US" dirty="0">
                <a:latin typeface="Centaur" pitchFamily="18" charset="0"/>
              </a:rPr>
              <a:t>can really add a touch of celebrity to your wedding </a:t>
            </a:r>
            <a:r>
              <a:rPr lang="en-US" dirty="0" smtClean="0">
                <a:latin typeface="Centaur" pitchFamily="18" charset="0"/>
              </a:rPr>
              <a:t>party  to make your wedding most memorable .</a:t>
            </a:r>
            <a:r>
              <a:rPr lang="en-US" dirty="0">
                <a:latin typeface="Centaur" pitchFamily="18" charset="0"/>
              </a:rPr>
              <a:t> </a:t>
            </a:r>
          </a:p>
        </p:txBody>
      </p:sp>
    </p:spTree>
    <p:extLst>
      <p:ext uri="{BB962C8B-B14F-4D97-AF65-F5344CB8AC3E}">
        <p14:creationId xmlns:p14="http://schemas.microsoft.com/office/powerpoint/2010/main" val="2864424911"/>
      </p:ext>
    </p:extLst>
  </p:cSld>
  <p:clrMapOvr>
    <a:masterClrMapping/>
  </p:clrMapOvr>
  <mc:AlternateContent xmlns:mc="http://schemas.openxmlformats.org/markup-compatibility/2006" xmlns:p14="http://schemas.microsoft.com/office/powerpoint/2010/main">
    <mc:Choice Requires="p14">
      <p:transition spd="slow" p14:dur="1750" advClick="0" advTm="8000">
        <p:split orient="vert"/>
      </p:transition>
    </mc:Choice>
    <mc:Fallback xmlns="">
      <p:transition spd="slow" advClick="0" advTm="8000">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Demo-02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06" y="1223010"/>
            <a:ext cx="8909994" cy="54350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304800"/>
            <a:ext cx="8549640" cy="923330"/>
          </a:xfrm>
          <a:prstGeom prst="rect">
            <a:avLst/>
          </a:prstGeom>
          <a:noFill/>
        </p:spPr>
        <p:txBody>
          <a:bodyPr wrap="square" rtlCol="0">
            <a:spAutoFit/>
          </a:bodyPr>
          <a:lstStyle/>
          <a:p>
            <a:r>
              <a:rPr lang="en-US" dirty="0">
                <a:latin typeface="Centaur" pitchFamily="18" charset="0"/>
              </a:rPr>
              <a:t> Bride and groom side families take part in dance. Songs are full of fun, teasing, love and praise for each other.</a:t>
            </a:r>
          </a:p>
          <a:p>
            <a:endParaRPr lang="en-US" dirty="0">
              <a:latin typeface="Centaur" pitchFamily="18" charset="0"/>
            </a:endParaRPr>
          </a:p>
        </p:txBody>
      </p:sp>
    </p:spTree>
    <p:extLst>
      <p:ext uri="{BB962C8B-B14F-4D97-AF65-F5344CB8AC3E}">
        <p14:creationId xmlns:p14="http://schemas.microsoft.com/office/powerpoint/2010/main" val="904070087"/>
      </p:ext>
    </p:extLst>
  </p:cSld>
  <p:clrMapOvr>
    <a:masterClrMapping/>
  </p:clrMapOvr>
  <mc:AlternateContent xmlns:mc="http://schemas.openxmlformats.org/markup-compatibility/2006" xmlns:p14="http://schemas.microsoft.com/office/powerpoint/2010/main">
    <mc:Choice Requires="p14">
      <p:transition spd="slow" p14:dur="2500" advClick="0" advTm="8000">
        <p:checker/>
      </p:transition>
    </mc:Choice>
    <mc:Fallback xmlns="">
      <p:transition spd="slow" advClick="0" advTm="8000">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PD DATA\events_photographers_dubai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8991600" cy="56388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28600"/>
            <a:ext cx="8382000" cy="646331"/>
          </a:xfrm>
          <a:prstGeom prst="rect">
            <a:avLst/>
          </a:prstGeom>
          <a:noFill/>
        </p:spPr>
        <p:txBody>
          <a:bodyPr wrap="square" rtlCol="0">
            <a:spAutoFit/>
          </a:bodyPr>
          <a:lstStyle/>
          <a:p>
            <a:r>
              <a:rPr lang="en-US" b="1" dirty="0">
                <a:latin typeface="Centaur" pitchFamily="18" charset="0"/>
              </a:rPr>
              <a:t>Wedding Stage Shows</a:t>
            </a:r>
            <a:r>
              <a:rPr lang="en-US" dirty="0">
                <a:latin typeface="Centaur" pitchFamily="18" charset="0"/>
              </a:rPr>
              <a:t> as per the desired requirements of our clients. These stage shows are organized under the supervision of dedicated professionals with proper planning.</a:t>
            </a:r>
          </a:p>
        </p:txBody>
      </p:sp>
    </p:spTree>
    <p:extLst>
      <p:ext uri="{BB962C8B-B14F-4D97-AF65-F5344CB8AC3E}">
        <p14:creationId xmlns:p14="http://schemas.microsoft.com/office/powerpoint/2010/main" val="826060131"/>
      </p:ext>
    </p:extLst>
  </p:cSld>
  <p:clrMapOvr>
    <a:masterClrMapping/>
  </p:clrMapOvr>
  <mc:AlternateContent xmlns:mc="http://schemas.openxmlformats.org/markup-compatibility/2006" xmlns:p14="http://schemas.microsoft.com/office/powerpoint/2010/main">
    <mc:Choice Requires="p14">
      <p:transition spd="slow" p14:dur="2750" advClick="0" advTm="6000">
        <p:wipe/>
      </p:transition>
    </mc:Choice>
    <mc:Fallback xmlns="">
      <p:transition spd="slow" advClick="0" advTm="6000">
        <p:wip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PD DATA\sea hawk eve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7" y="990600"/>
            <a:ext cx="8786813" cy="57303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228600"/>
            <a:ext cx="7543800" cy="646331"/>
          </a:xfrm>
          <a:prstGeom prst="rect">
            <a:avLst/>
          </a:prstGeom>
          <a:noFill/>
        </p:spPr>
        <p:txBody>
          <a:bodyPr wrap="square" rtlCol="0">
            <a:spAutoFit/>
          </a:bodyPr>
          <a:lstStyle/>
          <a:p>
            <a:r>
              <a:rPr lang="en-US" b="1" dirty="0">
                <a:latin typeface="Centaur" pitchFamily="18" charset="0"/>
              </a:rPr>
              <a:t>Indian wedding</a:t>
            </a:r>
            <a:r>
              <a:rPr lang="en-US" dirty="0">
                <a:latin typeface="Centaur" pitchFamily="18" charset="0"/>
              </a:rPr>
              <a:t> is the time to have </a:t>
            </a:r>
            <a:r>
              <a:rPr lang="en-US" b="1" dirty="0">
                <a:latin typeface="Centaur" pitchFamily="18" charset="0"/>
              </a:rPr>
              <a:t>fun</a:t>
            </a:r>
            <a:r>
              <a:rPr lang="en-US" dirty="0">
                <a:latin typeface="Centaur" pitchFamily="18" charset="0"/>
              </a:rPr>
              <a:t> and </a:t>
            </a:r>
            <a:r>
              <a:rPr lang="en-US" b="1" dirty="0" smtClean="0">
                <a:latin typeface="Centaur" pitchFamily="18" charset="0"/>
              </a:rPr>
              <a:t>enjoyment  Indian </a:t>
            </a:r>
            <a:r>
              <a:rPr lang="en-US" b="1" dirty="0">
                <a:latin typeface="Centaur" pitchFamily="18" charset="0"/>
              </a:rPr>
              <a:t>M</a:t>
            </a:r>
            <a:r>
              <a:rPr lang="en-US" b="1" dirty="0" smtClean="0">
                <a:latin typeface="Centaur" pitchFamily="18" charset="0"/>
              </a:rPr>
              <a:t>arriage</a:t>
            </a:r>
            <a:r>
              <a:rPr lang="en-US" dirty="0">
                <a:latin typeface="Centaur" pitchFamily="18" charset="0"/>
              </a:rPr>
              <a:t> not only brings together bride and groom but their </a:t>
            </a:r>
            <a:r>
              <a:rPr lang="en-US" b="1" dirty="0">
                <a:latin typeface="Centaur" pitchFamily="18" charset="0"/>
              </a:rPr>
              <a:t>families</a:t>
            </a:r>
            <a:r>
              <a:rPr lang="en-US" dirty="0">
                <a:latin typeface="Centaur" pitchFamily="18" charset="0"/>
              </a:rPr>
              <a:t> also. </a:t>
            </a:r>
            <a:r>
              <a:rPr lang="en-US" dirty="0"/>
              <a:t>... </a:t>
            </a:r>
            <a:endParaRPr lang="en-US" dirty="0">
              <a:latin typeface="Centaur" pitchFamily="18" charset="0"/>
            </a:endParaRPr>
          </a:p>
        </p:txBody>
      </p:sp>
    </p:spTree>
    <p:extLst>
      <p:ext uri="{BB962C8B-B14F-4D97-AF65-F5344CB8AC3E}">
        <p14:creationId xmlns:p14="http://schemas.microsoft.com/office/powerpoint/2010/main" val="2696808831"/>
      </p:ext>
    </p:extLst>
  </p:cSld>
  <p:clrMapOvr>
    <a:masterClrMapping/>
  </p:clrMapOvr>
  <mc:AlternateContent xmlns:mc="http://schemas.openxmlformats.org/markup-compatibility/2006" xmlns:p14="http://schemas.microsoft.com/office/powerpoint/2010/main">
    <mc:Choice Requires="p14">
      <p:transition spd="slow" p14:dur="7000" advClick="0" advTm="8000">
        <p14:vortex dir="r"/>
      </p:transition>
    </mc:Choice>
    <mc:Fallback xmlns="">
      <p:transition spd="slow" advClick="0" advTm="8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C:\Users\HP\Desktop\10321157_677593292277524_2867925722419301422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8915400" cy="56507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555" name="Picture 3" descr="C:\Users\HP\Desktop\562785_413506595352863_1694215839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68109"/>
            <a:ext cx="3326130" cy="39453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228600"/>
            <a:ext cx="3962400" cy="523220"/>
          </a:xfrm>
          <a:prstGeom prst="rect">
            <a:avLst/>
          </a:prstGeom>
          <a:noFill/>
        </p:spPr>
        <p:txBody>
          <a:bodyPr wrap="square" rtlCol="0">
            <a:spAutoFit/>
          </a:bodyPr>
          <a:lstStyle/>
          <a:p>
            <a:r>
              <a:rPr lang="en-US" sz="2800" b="1" dirty="0" smtClean="0">
                <a:latin typeface="Adobe Hebrew" pitchFamily="18" charset="-79"/>
                <a:cs typeface="Adobe Hebrew" pitchFamily="18" charset="-79"/>
              </a:rPr>
              <a:t>Contact Us</a:t>
            </a:r>
            <a:endParaRPr lang="en-US" sz="2800" b="1" dirty="0">
              <a:latin typeface="Adobe Hebrew" pitchFamily="18" charset="-79"/>
              <a:cs typeface="Adobe Hebrew" pitchFamily="18" charset="-79"/>
            </a:endParaRPr>
          </a:p>
        </p:txBody>
      </p:sp>
      <p:sp>
        <p:nvSpPr>
          <p:cNvPr id="5" name="TextBox 4"/>
          <p:cNvSpPr txBox="1"/>
          <p:nvPr/>
        </p:nvSpPr>
        <p:spPr>
          <a:xfrm>
            <a:off x="3048000" y="914400"/>
            <a:ext cx="5520690" cy="2000548"/>
          </a:xfrm>
          <a:prstGeom prst="rect">
            <a:avLst/>
          </a:prstGeom>
          <a:noFill/>
        </p:spPr>
        <p:txBody>
          <a:bodyPr wrap="square" rtlCol="0">
            <a:spAutoFit/>
          </a:bodyPr>
          <a:lstStyle/>
          <a:p>
            <a:r>
              <a:rPr lang="en-US" sz="2800" b="1" dirty="0" smtClean="0">
                <a:latin typeface="Centaur" pitchFamily="18" charset="0"/>
              </a:rPr>
              <a:t>        Sea Hawk Events Pvt. Ltd.</a:t>
            </a:r>
          </a:p>
          <a:p>
            <a:endParaRPr lang="en-US" sz="1600" b="1" dirty="0" smtClean="0">
              <a:latin typeface="Centaur" pitchFamily="18" charset="0"/>
            </a:endParaRPr>
          </a:p>
          <a:p>
            <a:r>
              <a:rPr lang="en-US" sz="1600" b="1" dirty="0" smtClean="0">
                <a:latin typeface="Adobe Hebrew" pitchFamily="18" charset="-79"/>
                <a:cs typeface="Adobe Hebrew" pitchFamily="18" charset="-79"/>
              </a:rPr>
              <a:t>Add:- 244, 245,  2</a:t>
            </a:r>
            <a:r>
              <a:rPr lang="en-US" sz="1600" b="1" baseline="30000" dirty="0" smtClean="0">
                <a:latin typeface="Adobe Hebrew" pitchFamily="18" charset="-79"/>
                <a:cs typeface="Adobe Hebrew" pitchFamily="18" charset="-79"/>
              </a:rPr>
              <a:t>nd</a:t>
            </a:r>
            <a:r>
              <a:rPr lang="en-US" sz="1600" b="1" dirty="0" smtClean="0">
                <a:latin typeface="Adobe Hebrew" pitchFamily="18" charset="-79"/>
                <a:cs typeface="Adobe Hebrew" pitchFamily="18" charset="-79"/>
              </a:rPr>
              <a:t> Floor, Vardhman Premium Mall,</a:t>
            </a:r>
          </a:p>
          <a:p>
            <a:r>
              <a:rPr lang="en-US" sz="1600" b="1" dirty="0">
                <a:latin typeface="Adobe Hebrew" pitchFamily="18" charset="-79"/>
                <a:cs typeface="Adobe Hebrew" pitchFamily="18" charset="-79"/>
              </a:rPr>
              <a:t> </a:t>
            </a:r>
            <a:r>
              <a:rPr lang="en-US" sz="1600" b="1" dirty="0" smtClean="0">
                <a:latin typeface="Adobe Hebrew" pitchFamily="18" charset="-79"/>
                <a:cs typeface="Adobe Hebrew" pitchFamily="18" charset="-79"/>
              </a:rPr>
              <a:t>          Deepali, Pitampura- 110034</a:t>
            </a:r>
          </a:p>
          <a:p>
            <a:r>
              <a:rPr lang="en-US" sz="1600" b="1" dirty="0" smtClean="0">
                <a:latin typeface="Adobe Hebrew" pitchFamily="18" charset="-79"/>
                <a:cs typeface="Adobe Hebrew" pitchFamily="18" charset="-79"/>
              </a:rPr>
              <a:t>Phone: 011-27012745, +91- 9999986466 , +91- 9899382470</a:t>
            </a:r>
          </a:p>
          <a:p>
            <a:r>
              <a:rPr lang="en-US" sz="1600" b="1" dirty="0" smtClean="0">
                <a:latin typeface="Adobe Hebrew" pitchFamily="18" charset="-79"/>
                <a:cs typeface="Adobe Hebrew" pitchFamily="18" charset="-79"/>
              </a:rPr>
              <a:t>Email:- </a:t>
            </a:r>
            <a:r>
              <a:rPr lang="en-US" sz="1600" b="1" dirty="0" smtClean="0">
                <a:latin typeface="Adobe Hebrew" pitchFamily="18" charset="-79"/>
                <a:cs typeface="Adobe Hebrew" pitchFamily="18" charset="-79"/>
                <a:hlinkClick r:id="rId4"/>
              </a:rPr>
              <a:t>seahawkevents@gmail.com</a:t>
            </a:r>
            <a:endParaRPr lang="en-US" sz="1600" b="1" dirty="0">
              <a:latin typeface="Adobe Hebrew" pitchFamily="18" charset="-79"/>
              <a:cs typeface="Adobe Hebrew" pitchFamily="18" charset="-79"/>
            </a:endParaRPr>
          </a:p>
          <a:p>
            <a:r>
              <a:rPr lang="en-US" sz="1600" b="1" dirty="0" smtClean="0">
                <a:latin typeface="Adobe Hebrew" pitchFamily="18" charset="-79"/>
                <a:cs typeface="Adobe Hebrew" pitchFamily="18" charset="-79"/>
              </a:rPr>
              <a:t>Website:- </a:t>
            </a:r>
            <a:r>
              <a:rPr lang="en-US" sz="1600" b="1" u="sng" dirty="0" smtClean="0">
                <a:solidFill>
                  <a:srgbClr val="2016F2"/>
                </a:solidFill>
                <a:latin typeface="Adobe Hebrew" pitchFamily="18" charset="-79"/>
                <a:cs typeface="Adobe Hebrew" pitchFamily="18" charset="-79"/>
              </a:rPr>
              <a:t>www.seahawkevents.com</a:t>
            </a:r>
            <a:endParaRPr lang="en-US" sz="1600" b="1" u="sng" dirty="0">
              <a:solidFill>
                <a:srgbClr val="2016F2"/>
              </a:solidFill>
              <a:latin typeface="Adobe Hebrew" pitchFamily="18" charset="-79"/>
              <a:cs typeface="Adobe Hebrew" pitchFamily="18" charset="-79"/>
            </a:endParaRPr>
          </a:p>
        </p:txBody>
      </p:sp>
      <p:sp>
        <p:nvSpPr>
          <p:cNvPr id="6" name="TextBox 5"/>
          <p:cNvSpPr txBox="1"/>
          <p:nvPr/>
        </p:nvSpPr>
        <p:spPr>
          <a:xfrm>
            <a:off x="3669030" y="3124200"/>
            <a:ext cx="5360670" cy="923330"/>
          </a:xfrm>
          <a:prstGeom prst="rect">
            <a:avLst/>
          </a:prstGeom>
          <a:noFill/>
        </p:spPr>
        <p:txBody>
          <a:bodyPr wrap="square" rtlCol="0">
            <a:spAutoFit/>
          </a:bodyPr>
          <a:lstStyle/>
          <a:p>
            <a:r>
              <a:rPr lang="en-US" b="1" dirty="0" smtClean="0">
                <a:solidFill>
                  <a:schemeClr val="tx1">
                    <a:lumMod val="95000"/>
                    <a:lumOff val="5000"/>
                  </a:schemeClr>
                </a:solidFill>
                <a:latin typeface="Adobe Hebrew" pitchFamily="18" charset="-79"/>
                <a:cs typeface="Adobe Hebrew" pitchFamily="18" charset="-79"/>
              </a:rPr>
              <a:t>Social Sites Links:-</a:t>
            </a:r>
          </a:p>
          <a:p>
            <a:r>
              <a:rPr lang="en-US" b="1" dirty="0" smtClean="0">
                <a:solidFill>
                  <a:schemeClr val="tx1">
                    <a:lumMod val="95000"/>
                    <a:lumOff val="5000"/>
                  </a:schemeClr>
                </a:solidFill>
                <a:latin typeface="Adobe Hebrew" pitchFamily="18" charset="-79"/>
                <a:cs typeface="Adobe Hebrew" pitchFamily="18" charset="-79"/>
              </a:rPr>
              <a:t>Facebook: </a:t>
            </a:r>
            <a:r>
              <a:rPr lang="en-US" sz="1400" b="1" dirty="0" smtClean="0">
                <a:solidFill>
                  <a:srgbClr val="2016F2"/>
                </a:solidFill>
                <a:latin typeface="Adobe Hebrew" pitchFamily="18" charset="-79"/>
                <a:cs typeface="Adobe Hebrew" pitchFamily="18" charset="-79"/>
                <a:hlinkClick r:id="rId5"/>
              </a:rPr>
              <a:t>https</a:t>
            </a:r>
            <a:r>
              <a:rPr lang="en-US" sz="1400" b="1" dirty="0">
                <a:solidFill>
                  <a:srgbClr val="2016F2"/>
                </a:solidFill>
                <a:latin typeface="Adobe Hebrew" pitchFamily="18" charset="-79"/>
                <a:cs typeface="Adobe Hebrew" pitchFamily="18" charset="-79"/>
                <a:hlinkClick r:id="rId5"/>
              </a:rPr>
              <a:t>://</a:t>
            </a:r>
            <a:r>
              <a:rPr lang="en-US" sz="1400" b="1" dirty="0" smtClean="0">
                <a:solidFill>
                  <a:srgbClr val="2016F2"/>
                </a:solidFill>
                <a:latin typeface="Adobe Hebrew" pitchFamily="18" charset="-79"/>
                <a:cs typeface="Adobe Hebrew" pitchFamily="18" charset="-79"/>
                <a:hlinkClick r:id="rId5"/>
              </a:rPr>
              <a:t>www.facebook.com/Seahawkeventsind0007</a:t>
            </a:r>
            <a:endParaRPr lang="en-US" sz="1400" b="1" dirty="0" smtClean="0">
              <a:solidFill>
                <a:srgbClr val="2016F2"/>
              </a:solidFill>
              <a:latin typeface="Adobe Hebrew" pitchFamily="18" charset="-79"/>
              <a:cs typeface="Adobe Hebrew" pitchFamily="18" charset="-79"/>
            </a:endParaRPr>
          </a:p>
          <a:p>
            <a:r>
              <a:rPr lang="en-US" b="1" dirty="0" err="1" smtClean="0">
                <a:latin typeface="Adobe Hebrew" pitchFamily="18" charset="-79"/>
                <a:cs typeface="Adobe Hebrew" pitchFamily="18" charset="-79"/>
              </a:rPr>
              <a:t>Youtube</a:t>
            </a:r>
            <a:r>
              <a:rPr lang="en-US" b="1" dirty="0">
                <a:latin typeface="Adobe Hebrew" pitchFamily="18" charset="-79"/>
                <a:cs typeface="Adobe Hebrew" pitchFamily="18" charset="-79"/>
              </a:rPr>
              <a:t>: </a:t>
            </a:r>
            <a:r>
              <a:rPr lang="en-US" sz="1400" b="1" dirty="0">
                <a:solidFill>
                  <a:srgbClr val="2016F2"/>
                </a:solidFill>
                <a:latin typeface="Adobe Hebrew" pitchFamily="18" charset="-79"/>
                <a:cs typeface="Adobe Hebrew" pitchFamily="18" charset="-79"/>
              </a:rPr>
              <a:t>https://www.youtube.com/user/SeaHawkEvent</a:t>
            </a:r>
          </a:p>
        </p:txBody>
      </p:sp>
    </p:spTree>
    <p:extLst>
      <p:ext uri="{BB962C8B-B14F-4D97-AF65-F5344CB8AC3E}">
        <p14:creationId xmlns:p14="http://schemas.microsoft.com/office/powerpoint/2010/main" val="4118512799"/>
      </p:ext>
    </p:extLst>
  </p:cSld>
  <p:clrMapOvr>
    <a:masterClrMapping/>
  </p:clrMapOvr>
  <mc:AlternateContent xmlns:mc="http://schemas.openxmlformats.org/markup-compatibility/2006" xmlns:p14="http://schemas.microsoft.com/office/powerpoint/2010/main">
    <mc:Choice Requires="p14">
      <p:transition spd="slow" p14:dur="4400" advClick="0" advTm="12000">
        <p14:honeycomb/>
      </p:transition>
    </mc:Choice>
    <mc:Fallback xmlns="">
      <p:transition spd="slow" advClick="0" advTm="12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HP\Desktop\10866288_714755695310702_4910691305564543431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 y="2121451"/>
            <a:ext cx="8959216" cy="46603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bodyPr>
          <a:lstStyle/>
          <a:p>
            <a:endParaRPr lang="en-US" sz="1200" dirty="0"/>
          </a:p>
          <a:p>
            <a:endParaRPr lang="en-US" sz="1200" dirty="0"/>
          </a:p>
        </p:txBody>
      </p:sp>
      <p:cxnSp>
        <p:nvCxnSpPr>
          <p:cNvPr id="7" name="Straight Arrow Connector 6"/>
          <p:cNvCxnSpPr>
            <a:stCxn id="5" idx="2"/>
          </p:cNvCxnSpPr>
          <p:nvPr/>
        </p:nvCxnSpPr>
        <p:spPr>
          <a:xfrm>
            <a:off x="4448175" y="852070"/>
            <a:ext cx="0" cy="824329"/>
          </a:xfrm>
          <a:prstGeom prst="straightConnector1">
            <a:avLst/>
          </a:prstGeom>
          <a:ln w="19050">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4448175" y="1264235"/>
            <a:ext cx="1190625" cy="0"/>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2895600" y="205739"/>
            <a:ext cx="3105150" cy="646331"/>
          </a:xfrm>
          <a:prstGeom prst="rect">
            <a:avLst/>
          </a:prstGeom>
          <a:solidFill>
            <a:schemeClr val="bg1"/>
          </a:solidFill>
          <a:scene3d>
            <a:camera prst="perspectiveHeroicExtremeRightFacing"/>
            <a:lightRig rig="soft" dir="t"/>
          </a:scene3d>
        </p:spPr>
        <p:txBody>
          <a:bodyPr wrap="square" rtlCol="0">
            <a:spAutoFit/>
          </a:bodyPr>
          <a:lstStyle/>
          <a:p>
            <a:r>
              <a:rPr lang="en-US" dirty="0" smtClean="0">
                <a:latin typeface="Andalus" pitchFamily="18" charset="-78"/>
                <a:cs typeface="Andalus" pitchFamily="18" charset="-78"/>
              </a:rPr>
              <a:t>    Wedding Planning Process</a:t>
            </a:r>
          </a:p>
          <a:p>
            <a:r>
              <a:rPr lang="en-US" dirty="0">
                <a:latin typeface="Andalus" pitchFamily="18" charset="-78"/>
                <a:cs typeface="Andalus" pitchFamily="18" charset="-78"/>
              </a:rPr>
              <a:t> </a:t>
            </a:r>
            <a:r>
              <a:rPr lang="en-US" dirty="0" smtClean="0">
                <a:latin typeface="Andalus" pitchFamily="18" charset="-78"/>
                <a:cs typeface="Andalus" pitchFamily="18" charset="-78"/>
              </a:rPr>
              <a:t>         @Sea Hawk Events</a:t>
            </a:r>
            <a:endParaRPr lang="en-US" dirty="0">
              <a:latin typeface="Andalus" pitchFamily="18" charset="-78"/>
              <a:cs typeface="Andalus" pitchFamily="18" charset="-78"/>
            </a:endParaRPr>
          </a:p>
        </p:txBody>
      </p:sp>
      <p:sp>
        <p:nvSpPr>
          <p:cNvPr id="11" name="TextBox 10"/>
          <p:cNvSpPr txBox="1"/>
          <p:nvPr/>
        </p:nvSpPr>
        <p:spPr>
          <a:xfrm>
            <a:off x="5791200" y="1086504"/>
            <a:ext cx="2362200" cy="338554"/>
          </a:xfrm>
          <a:prstGeom prst="rect">
            <a:avLst/>
          </a:prstGeom>
          <a:noFill/>
        </p:spPr>
        <p:txBody>
          <a:bodyPr wrap="square" rtlCol="0">
            <a:spAutoFit/>
          </a:bodyPr>
          <a:lstStyle/>
          <a:p>
            <a:r>
              <a:rPr lang="en-US" sz="1600" dirty="0" smtClean="0"/>
              <a:t>Single Point of Contact</a:t>
            </a:r>
            <a:endParaRPr lang="en-US" sz="1600" dirty="0"/>
          </a:p>
        </p:txBody>
      </p:sp>
      <p:cxnSp>
        <p:nvCxnSpPr>
          <p:cNvPr id="23" name="Straight Connector 22"/>
          <p:cNvCxnSpPr/>
          <p:nvPr/>
        </p:nvCxnSpPr>
        <p:spPr>
          <a:xfrm>
            <a:off x="539848" y="1667608"/>
            <a:ext cx="7994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10540" y="169164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81940" y="2087880"/>
            <a:ext cx="1318260" cy="400110"/>
          </a:xfrm>
          <a:prstGeom prst="rect">
            <a:avLst/>
          </a:prstGeom>
          <a:solidFill>
            <a:schemeClr val="accent1">
              <a:lumMod val="40000"/>
              <a:lumOff val="60000"/>
            </a:schemeClr>
          </a:solidFill>
          <a:ln>
            <a:solidFill>
              <a:schemeClr val="tx2">
                <a:lumMod val="60000"/>
                <a:lumOff val="40000"/>
              </a:schemeClr>
            </a:solidFill>
          </a:ln>
        </p:spPr>
        <p:txBody>
          <a:bodyPr wrap="square" rtlCol="0">
            <a:spAutoFit/>
          </a:bodyPr>
          <a:lstStyle/>
          <a:p>
            <a:r>
              <a:rPr lang="en-US" sz="1000" b="1" dirty="0" smtClean="0"/>
              <a:t>Understanding &amp; Wedding Style</a:t>
            </a:r>
            <a:endParaRPr lang="en-US" sz="1000" b="1" dirty="0"/>
          </a:p>
        </p:txBody>
      </p:sp>
      <p:cxnSp>
        <p:nvCxnSpPr>
          <p:cNvPr id="31" name="Straight Arrow Connector 30"/>
          <p:cNvCxnSpPr/>
          <p:nvPr/>
        </p:nvCxnSpPr>
        <p:spPr>
          <a:xfrm>
            <a:off x="2362200" y="1676400"/>
            <a:ext cx="0" cy="411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7" name="TextBox 1026"/>
          <p:cNvSpPr txBox="1"/>
          <p:nvPr/>
        </p:nvSpPr>
        <p:spPr>
          <a:xfrm>
            <a:off x="1981200" y="2097836"/>
            <a:ext cx="1219200" cy="400110"/>
          </a:xfrm>
          <a:prstGeom prst="rect">
            <a:avLst/>
          </a:prstGeom>
          <a:solidFill>
            <a:schemeClr val="accent1">
              <a:lumMod val="40000"/>
              <a:lumOff val="60000"/>
            </a:schemeClr>
          </a:solidFill>
          <a:ln>
            <a:solidFill>
              <a:schemeClr val="tx2">
                <a:lumMod val="60000"/>
                <a:lumOff val="40000"/>
              </a:schemeClr>
            </a:solidFill>
          </a:ln>
        </p:spPr>
        <p:txBody>
          <a:bodyPr wrap="square" rtlCol="0">
            <a:spAutoFit/>
          </a:bodyPr>
          <a:lstStyle/>
          <a:p>
            <a:r>
              <a:rPr lang="en-US" sz="1000" b="1" dirty="0" smtClean="0"/>
              <a:t>Venue Design and Production</a:t>
            </a:r>
            <a:endParaRPr lang="en-US" sz="1000" b="1" dirty="0"/>
          </a:p>
        </p:txBody>
      </p:sp>
      <p:cxnSp>
        <p:nvCxnSpPr>
          <p:cNvPr id="1029" name="Straight Arrow Connector 1028"/>
          <p:cNvCxnSpPr/>
          <p:nvPr/>
        </p:nvCxnSpPr>
        <p:spPr>
          <a:xfrm>
            <a:off x="4267200" y="1656471"/>
            <a:ext cx="0" cy="473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30" name="TextBox 1029"/>
          <p:cNvSpPr txBox="1"/>
          <p:nvPr/>
        </p:nvSpPr>
        <p:spPr>
          <a:xfrm>
            <a:off x="3775124" y="2194876"/>
            <a:ext cx="1143000" cy="246221"/>
          </a:xfrm>
          <a:prstGeom prst="rect">
            <a:avLst/>
          </a:prstGeom>
          <a:solidFill>
            <a:schemeClr val="accent1">
              <a:lumMod val="40000"/>
              <a:lumOff val="60000"/>
            </a:schemeClr>
          </a:solidFill>
          <a:ln>
            <a:solidFill>
              <a:schemeClr val="tx2">
                <a:lumMod val="60000"/>
                <a:lumOff val="40000"/>
              </a:schemeClr>
            </a:solidFill>
          </a:ln>
        </p:spPr>
        <p:txBody>
          <a:bodyPr wrap="square" rtlCol="0">
            <a:spAutoFit/>
          </a:bodyPr>
          <a:lstStyle/>
          <a:p>
            <a:r>
              <a:rPr lang="en-US" sz="1000" b="1" dirty="0" smtClean="0"/>
              <a:t>Event Planning</a:t>
            </a:r>
            <a:endParaRPr lang="en-US" sz="1000" b="1" dirty="0"/>
          </a:p>
        </p:txBody>
      </p:sp>
      <p:cxnSp>
        <p:nvCxnSpPr>
          <p:cNvPr id="1033" name="Straight Arrow Connector 1032"/>
          <p:cNvCxnSpPr/>
          <p:nvPr/>
        </p:nvCxnSpPr>
        <p:spPr>
          <a:xfrm>
            <a:off x="5498123" y="1667608"/>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35" name="TextBox 1034"/>
          <p:cNvSpPr txBox="1"/>
          <p:nvPr/>
        </p:nvSpPr>
        <p:spPr>
          <a:xfrm>
            <a:off x="5158154" y="2117932"/>
            <a:ext cx="1219200" cy="400110"/>
          </a:xfrm>
          <a:prstGeom prst="rect">
            <a:avLst/>
          </a:prstGeom>
          <a:solidFill>
            <a:schemeClr val="accent1">
              <a:lumMod val="40000"/>
              <a:lumOff val="60000"/>
            </a:schemeClr>
          </a:solidFill>
          <a:ln>
            <a:solidFill>
              <a:schemeClr val="tx2">
                <a:lumMod val="60000"/>
                <a:lumOff val="40000"/>
              </a:schemeClr>
            </a:solidFill>
          </a:ln>
        </p:spPr>
        <p:txBody>
          <a:bodyPr wrap="square" rtlCol="0">
            <a:spAutoFit/>
          </a:bodyPr>
          <a:lstStyle/>
          <a:p>
            <a:r>
              <a:rPr lang="en-US" sz="1000" b="1" dirty="0" smtClean="0"/>
              <a:t>Entertainment &amp; Artist Management</a:t>
            </a:r>
            <a:endParaRPr lang="en-US" sz="1000" b="1" dirty="0"/>
          </a:p>
        </p:txBody>
      </p:sp>
      <p:cxnSp>
        <p:nvCxnSpPr>
          <p:cNvPr id="1037" name="Straight Arrow Connector 1036"/>
          <p:cNvCxnSpPr/>
          <p:nvPr/>
        </p:nvCxnSpPr>
        <p:spPr>
          <a:xfrm>
            <a:off x="7162800" y="1676400"/>
            <a:ext cx="0" cy="426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38" name="TextBox 1037"/>
          <p:cNvSpPr txBox="1"/>
          <p:nvPr/>
        </p:nvSpPr>
        <p:spPr>
          <a:xfrm>
            <a:off x="6858000" y="2094193"/>
            <a:ext cx="762000" cy="400110"/>
          </a:xfrm>
          <a:prstGeom prst="rect">
            <a:avLst/>
          </a:prstGeom>
          <a:solidFill>
            <a:schemeClr val="accent1">
              <a:lumMod val="40000"/>
              <a:lumOff val="60000"/>
            </a:schemeClr>
          </a:solidFill>
          <a:ln>
            <a:solidFill>
              <a:schemeClr val="tx2">
                <a:lumMod val="60000"/>
                <a:lumOff val="40000"/>
              </a:schemeClr>
            </a:solidFill>
          </a:ln>
        </p:spPr>
        <p:txBody>
          <a:bodyPr wrap="square" rtlCol="0">
            <a:spAutoFit/>
          </a:bodyPr>
          <a:lstStyle/>
          <a:p>
            <a:r>
              <a:rPr lang="en-US" sz="1000" b="1" dirty="0" smtClean="0"/>
              <a:t>Travel &amp; </a:t>
            </a:r>
          </a:p>
          <a:p>
            <a:r>
              <a:rPr lang="en-US" sz="1000" b="1" dirty="0" smtClean="0"/>
              <a:t>Logistics</a:t>
            </a:r>
            <a:endParaRPr lang="en-US" sz="1000" b="1" dirty="0"/>
          </a:p>
        </p:txBody>
      </p:sp>
      <p:cxnSp>
        <p:nvCxnSpPr>
          <p:cNvPr id="1041" name="Straight Arrow Connector 1040"/>
          <p:cNvCxnSpPr/>
          <p:nvPr/>
        </p:nvCxnSpPr>
        <p:spPr>
          <a:xfrm>
            <a:off x="8528538" y="1676986"/>
            <a:ext cx="5862" cy="3956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45" name="TextBox 1044"/>
          <p:cNvSpPr txBox="1"/>
          <p:nvPr/>
        </p:nvSpPr>
        <p:spPr>
          <a:xfrm>
            <a:off x="7848600" y="2087880"/>
            <a:ext cx="1002323" cy="400110"/>
          </a:xfrm>
          <a:prstGeom prst="rect">
            <a:avLst/>
          </a:prstGeom>
          <a:solidFill>
            <a:schemeClr val="accent1">
              <a:lumMod val="40000"/>
              <a:lumOff val="60000"/>
            </a:schemeClr>
          </a:solidFill>
          <a:ln>
            <a:solidFill>
              <a:schemeClr val="tx2">
                <a:lumMod val="60000"/>
                <a:lumOff val="40000"/>
              </a:schemeClr>
            </a:solidFill>
          </a:ln>
        </p:spPr>
        <p:txBody>
          <a:bodyPr wrap="square" rtlCol="0">
            <a:spAutoFit/>
          </a:bodyPr>
          <a:lstStyle/>
          <a:p>
            <a:r>
              <a:rPr lang="en-US" sz="1000" b="1" dirty="0" smtClean="0"/>
              <a:t>Vendor</a:t>
            </a:r>
          </a:p>
          <a:p>
            <a:r>
              <a:rPr lang="en-US" sz="1000" b="1" dirty="0" smtClean="0"/>
              <a:t>Management</a:t>
            </a:r>
            <a:endParaRPr lang="en-US" sz="1000" b="1" dirty="0"/>
          </a:p>
        </p:txBody>
      </p:sp>
      <p:sp>
        <p:nvSpPr>
          <p:cNvPr id="1046" name="TextBox 1045"/>
          <p:cNvSpPr txBox="1"/>
          <p:nvPr/>
        </p:nvSpPr>
        <p:spPr>
          <a:xfrm>
            <a:off x="152400" y="2743200"/>
            <a:ext cx="2057400" cy="3939540"/>
          </a:xfrm>
          <a:prstGeom prst="rect">
            <a:avLst/>
          </a:prstGeom>
          <a:noFill/>
          <a:ln>
            <a:solidFill>
              <a:schemeClr val="tx2">
                <a:lumMod val="60000"/>
                <a:lumOff val="40000"/>
              </a:schemeClr>
            </a:solidFill>
          </a:ln>
        </p:spPr>
        <p:txBody>
          <a:bodyPr wrap="square" rtlCol="0">
            <a:spAutoFit/>
          </a:bodyPr>
          <a:lstStyle/>
          <a:p>
            <a:pPr marL="171450" indent="-171450">
              <a:buFont typeface="Arial" pitchFamily="34" charset="0"/>
              <a:buChar char="•"/>
            </a:pPr>
            <a:endParaRPr lang="en-US" sz="1000" dirty="0" smtClean="0"/>
          </a:p>
          <a:p>
            <a:pPr marL="171450" indent="-171450">
              <a:buFont typeface="Arial" pitchFamily="34" charset="0"/>
              <a:buChar char="•"/>
            </a:pPr>
            <a:r>
              <a:rPr lang="en-US" sz="1000" dirty="0" smtClean="0"/>
              <a:t>Traditional/Classic</a:t>
            </a:r>
          </a:p>
          <a:p>
            <a:pPr marL="171450" indent="-171450">
              <a:buFont typeface="Arial" pitchFamily="34" charset="0"/>
              <a:buChar char="•"/>
            </a:pPr>
            <a:r>
              <a:rPr lang="en-US" sz="1000" dirty="0" smtClean="0"/>
              <a:t>Guest Expected- Function Wise	</a:t>
            </a:r>
          </a:p>
          <a:p>
            <a:pPr marL="171450" indent="-171450">
              <a:buFont typeface="Arial" pitchFamily="34" charset="0"/>
              <a:buChar char="•"/>
            </a:pPr>
            <a:r>
              <a:rPr lang="en-US" sz="1000" dirty="0" smtClean="0"/>
              <a:t>Location Preference</a:t>
            </a:r>
          </a:p>
          <a:p>
            <a:r>
              <a:rPr lang="en-US" sz="1000" dirty="0"/>
              <a:t> </a:t>
            </a:r>
            <a:r>
              <a:rPr lang="en-US" sz="1000" dirty="0" smtClean="0"/>
              <a:t>          Local </a:t>
            </a:r>
          </a:p>
          <a:p>
            <a:r>
              <a:rPr lang="en-US" sz="1000" dirty="0" smtClean="0"/>
              <a:t>           Destination   </a:t>
            </a:r>
          </a:p>
          <a:p>
            <a:r>
              <a:rPr lang="en-US" sz="1000" dirty="0"/>
              <a:t> </a:t>
            </a:r>
            <a:r>
              <a:rPr lang="en-US" sz="1000" dirty="0" smtClean="0"/>
              <a:t>                                  Within India</a:t>
            </a:r>
          </a:p>
          <a:p>
            <a:r>
              <a:rPr lang="en-US" sz="1000" dirty="0"/>
              <a:t> </a:t>
            </a:r>
            <a:r>
              <a:rPr lang="en-US" sz="1000" dirty="0" smtClean="0"/>
              <a:t>                                 Outside India</a:t>
            </a:r>
          </a:p>
          <a:p>
            <a:pPr marL="171450" indent="-171450">
              <a:buFont typeface="Wingdings" pitchFamily="2" charset="2"/>
              <a:buChar char="§"/>
            </a:pPr>
            <a:r>
              <a:rPr lang="en-US" sz="1000" dirty="0" smtClean="0"/>
              <a:t>Weddings Décor Themes Should be:-</a:t>
            </a:r>
          </a:p>
          <a:p>
            <a:r>
              <a:rPr lang="en-US" sz="1000" dirty="0"/>
              <a:t> </a:t>
            </a:r>
            <a:r>
              <a:rPr lang="en-US" sz="1000" dirty="0" smtClean="0"/>
              <a:t>      Deep and Passionate </a:t>
            </a:r>
          </a:p>
          <a:p>
            <a:r>
              <a:rPr lang="en-US" sz="1000" dirty="0"/>
              <a:t> </a:t>
            </a:r>
            <a:r>
              <a:rPr lang="en-US" sz="1000" dirty="0" smtClean="0"/>
              <a:t>          Soft and Subtle</a:t>
            </a:r>
          </a:p>
          <a:p>
            <a:r>
              <a:rPr lang="en-US" sz="1000" dirty="0"/>
              <a:t> </a:t>
            </a:r>
            <a:r>
              <a:rPr lang="en-US" sz="1000" dirty="0" smtClean="0"/>
              <a:t>              Natural and Organic</a:t>
            </a:r>
          </a:p>
          <a:p>
            <a:r>
              <a:rPr lang="en-US" sz="1000" dirty="0"/>
              <a:t> </a:t>
            </a:r>
            <a:r>
              <a:rPr lang="en-US" sz="1000" dirty="0" smtClean="0"/>
              <a:t>                   Contemporary and Chic          </a:t>
            </a:r>
          </a:p>
          <a:p>
            <a:r>
              <a:rPr lang="en-US" sz="1000" dirty="0" smtClean="0"/>
              <a:t>                         Romantic and Bridal</a:t>
            </a:r>
          </a:p>
          <a:p>
            <a:r>
              <a:rPr lang="en-US" sz="1000" dirty="0"/>
              <a:t> </a:t>
            </a:r>
            <a:r>
              <a:rPr lang="en-US" sz="1000" dirty="0" smtClean="0"/>
              <a:t>                             Unusual and Fresh </a:t>
            </a:r>
          </a:p>
          <a:p>
            <a:endParaRPr lang="en-US" sz="1000" dirty="0" smtClean="0"/>
          </a:p>
          <a:p>
            <a:pPr marL="171450" indent="-171450">
              <a:buFont typeface="Arial" pitchFamily="34" charset="0"/>
              <a:buChar char="•"/>
            </a:pPr>
            <a:r>
              <a:rPr lang="en-US" sz="1000" dirty="0" smtClean="0"/>
              <a:t>Food Style</a:t>
            </a:r>
          </a:p>
          <a:p>
            <a:r>
              <a:rPr lang="en-US" sz="1000" dirty="0" smtClean="0"/>
              <a:t>        Buffet Dinner</a:t>
            </a:r>
          </a:p>
          <a:p>
            <a:r>
              <a:rPr lang="en-US" sz="1000" dirty="0"/>
              <a:t> </a:t>
            </a:r>
            <a:r>
              <a:rPr lang="en-US" sz="1000" dirty="0" smtClean="0"/>
              <a:t>           Seating Formal Dinner</a:t>
            </a:r>
          </a:p>
          <a:p>
            <a:r>
              <a:rPr lang="en-US" sz="1000" dirty="0" smtClean="0"/>
              <a:t>                   Seated Family Style</a:t>
            </a:r>
          </a:p>
          <a:p>
            <a:r>
              <a:rPr lang="en-US" sz="1000" dirty="0" smtClean="0"/>
              <a:t>       </a:t>
            </a:r>
          </a:p>
          <a:p>
            <a:pPr marL="171450" indent="-171450">
              <a:buFont typeface="Arial" pitchFamily="34" charset="0"/>
              <a:buChar char="•"/>
            </a:pPr>
            <a:r>
              <a:rPr lang="en-US" sz="1000" dirty="0" smtClean="0"/>
              <a:t>The way you want your guest to feel</a:t>
            </a:r>
          </a:p>
          <a:p>
            <a:pPr marL="171450" indent="-171450">
              <a:buFont typeface="Arial" pitchFamily="34" charset="0"/>
              <a:buChar char="•"/>
            </a:pPr>
            <a:r>
              <a:rPr lang="en-US" sz="1000" dirty="0" smtClean="0"/>
              <a:t>Specific Don'ts</a:t>
            </a:r>
          </a:p>
        </p:txBody>
      </p:sp>
      <p:cxnSp>
        <p:nvCxnSpPr>
          <p:cNvPr id="1048" name="Straight Arrow Connector 1047"/>
          <p:cNvCxnSpPr/>
          <p:nvPr/>
        </p:nvCxnSpPr>
        <p:spPr>
          <a:xfrm>
            <a:off x="762000" y="2529765"/>
            <a:ext cx="0" cy="2134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50" name="Straight Arrow Connector 1049"/>
          <p:cNvCxnSpPr/>
          <p:nvPr/>
        </p:nvCxnSpPr>
        <p:spPr>
          <a:xfrm flipH="1">
            <a:off x="2649415" y="2529765"/>
            <a:ext cx="1" cy="272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60" name="TextBox 1059"/>
          <p:cNvSpPr txBox="1"/>
          <p:nvPr/>
        </p:nvSpPr>
        <p:spPr>
          <a:xfrm>
            <a:off x="2315306" y="2790092"/>
            <a:ext cx="2151186" cy="861774"/>
          </a:xfrm>
          <a:prstGeom prst="rect">
            <a:avLst/>
          </a:prstGeom>
          <a:noFill/>
          <a:ln>
            <a:solidFill>
              <a:schemeClr val="tx2">
                <a:lumMod val="60000"/>
                <a:lumOff val="40000"/>
              </a:schemeClr>
            </a:solidFill>
          </a:ln>
        </p:spPr>
        <p:txBody>
          <a:bodyPr wrap="square" rtlCol="0">
            <a:spAutoFit/>
          </a:bodyPr>
          <a:lstStyle/>
          <a:p>
            <a:pPr marL="171450" indent="-171450">
              <a:buFont typeface="Arial" pitchFamily="34" charset="0"/>
              <a:buChar char="•"/>
            </a:pPr>
            <a:r>
              <a:rPr lang="en-US" sz="1000" dirty="0" smtClean="0"/>
              <a:t>Venue Identification</a:t>
            </a:r>
          </a:p>
          <a:p>
            <a:pPr marL="171450" indent="-171450">
              <a:buFont typeface="Arial" pitchFamily="34" charset="0"/>
              <a:buChar char="•"/>
            </a:pPr>
            <a:r>
              <a:rPr lang="en-US" sz="1000" dirty="0" smtClean="0"/>
              <a:t>Requirement Analysis</a:t>
            </a:r>
          </a:p>
          <a:p>
            <a:pPr marL="171450" indent="-171450">
              <a:buFont typeface="Arial" pitchFamily="34" charset="0"/>
              <a:buChar char="•"/>
            </a:pPr>
            <a:r>
              <a:rPr lang="en-US" sz="1000" dirty="0" smtClean="0"/>
              <a:t>Concept &amp; Theme Derivation</a:t>
            </a:r>
          </a:p>
          <a:p>
            <a:pPr marL="171450" indent="-171450">
              <a:buFont typeface="Arial" pitchFamily="34" charset="0"/>
              <a:buChar char="•"/>
            </a:pPr>
            <a:r>
              <a:rPr lang="en-US" sz="1000" dirty="0" smtClean="0"/>
              <a:t>Creation of Design &amp; Layout</a:t>
            </a:r>
          </a:p>
          <a:p>
            <a:pPr marL="171450" indent="-171450">
              <a:buFont typeface="Arial" pitchFamily="34" charset="0"/>
              <a:buChar char="•"/>
            </a:pPr>
            <a:r>
              <a:rPr lang="en-US" sz="1000" dirty="0" smtClean="0"/>
              <a:t>Décor, Set-Up &amp; Event Production</a:t>
            </a:r>
            <a:endParaRPr lang="en-US" sz="1000" dirty="0"/>
          </a:p>
        </p:txBody>
      </p:sp>
      <p:sp>
        <p:nvSpPr>
          <p:cNvPr id="1061" name="TextBox 1060"/>
          <p:cNvSpPr txBox="1"/>
          <p:nvPr/>
        </p:nvSpPr>
        <p:spPr>
          <a:xfrm>
            <a:off x="2362200" y="3919478"/>
            <a:ext cx="2209800" cy="2862322"/>
          </a:xfrm>
          <a:prstGeom prst="rect">
            <a:avLst/>
          </a:prstGeom>
          <a:noFill/>
          <a:ln>
            <a:solidFill>
              <a:schemeClr val="tx2">
                <a:lumMod val="60000"/>
                <a:lumOff val="40000"/>
              </a:schemeClr>
            </a:solidFill>
          </a:ln>
        </p:spPr>
        <p:txBody>
          <a:bodyPr wrap="square" rtlCol="0">
            <a:spAutoFit/>
          </a:bodyPr>
          <a:lstStyle/>
          <a:p>
            <a:pPr marL="171450" indent="-171450">
              <a:buFont typeface="Arial" pitchFamily="34" charset="0"/>
              <a:buChar char="•"/>
            </a:pPr>
            <a:r>
              <a:rPr lang="en-US" sz="1000" dirty="0" smtClean="0"/>
              <a:t>Event Theme</a:t>
            </a:r>
          </a:p>
          <a:p>
            <a:pPr marL="171450" indent="-171450">
              <a:buFont typeface="Arial" pitchFamily="34" charset="0"/>
              <a:buChar char="•"/>
            </a:pPr>
            <a:r>
              <a:rPr lang="en-US" sz="1000" dirty="0" smtClean="0"/>
              <a:t>Wedding Cards &amp; Invitations</a:t>
            </a:r>
          </a:p>
          <a:p>
            <a:pPr marL="171450" indent="-171450">
              <a:buFont typeface="Arial" pitchFamily="34" charset="0"/>
              <a:buChar char="•"/>
            </a:pPr>
            <a:r>
              <a:rPr lang="en-US" sz="1000" dirty="0" smtClean="0"/>
              <a:t>Wedding Menu   -    Designer Cards</a:t>
            </a:r>
          </a:p>
          <a:p>
            <a:pPr marL="171450" indent="-171450">
              <a:buFont typeface="Arial" pitchFamily="34" charset="0"/>
              <a:buChar char="•"/>
            </a:pPr>
            <a:r>
              <a:rPr lang="en-US" sz="1000" dirty="0" smtClean="0"/>
              <a:t>Special Lounges  for Celebrity Guests</a:t>
            </a:r>
          </a:p>
          <a:p>
            <a:pPr marL="171450" indent="-171450">
              <a:buFont typeface="Arial" pitchFamily="34" charset="0"/>
              <a:buChar char="•"/>
            </a:pPr>
            <a:r>
              <a:rPr lang="en-US" sz="1000" dirty="0" smtClean="0"/>
              <a:t>Media Management</a:t>
            </a:r>
          </a:p>
          <a:p>
            <a:pPr marL="171450" indent="-171450">
              <a:buFont typeface="Arial" pitchFamily="34" charset="0"/>
              <a:buChar char="•"/>
            </a:pPr>
            <a:r>
              <a:rPr lang="en-US" sz="1000" dirty="0" smtClean="0"/>
              <a:t>Layout Design &amp; Décor</a:t>
            </a:r>
          </a:p>
          <a:p>
            <a:pPr marL="171450" indent="-171450">
              <a:buFont typeface="Arial" pitchFamily="34" charset="0"/>
              <a:buChar char="•"/>
            </a:pPr>
            <a:r>
              <a:rPr lang="en-US" sz="1000" dirty="0" smtClean="0"/>
              <a:t>Entertainment    -     Sound &amp; Lights</a:t>
            </a:r>
          </a:p>
          <a:p>
            <a:pPr marL="171450" indent="-171450">
              <a:buFont typeface="Arial" pitchFamily="34" charset="0"/>
              <a:buChar char="•"/>
            </a:pPr>
            <a:r>
              <a:rPr lang="en-US" sz="1000" dirty="0" smtClean="0"/>
              <a:t>Celebrity &amp; Artists</a:t>
            </a:r>
          </a:p>
          <a:p>
            <a:pPr marL="171450" indent="-171450">
              <a:buFont typeface="Arial" pitchFamily="34" charset="0"/>
              <a:buChar char="•"/>
            </a:pPr>
            <a:r>
              <a:rPr lang="en-US" sz="1000" dirty="0" smtClean="0"/>
              <a:t>Catering &amp; Cuisines</a:t>
            </a:r>
          </a:p>
          <a:p>
            <a:pPr marL="171450" indent="-171450">
              <a:buFont typeface="Arial" pitchFamily="34" charset="0"/>
              <a:buChar char="•"/>
            </a:pPr>
            <a:r>
              <a:rPr lang="en-US" sz="1000" dirty="0" smtClean="0"/>
              <a:t>Couture Design</a:t>
            </a:r>
          </a:p>
          <a:p>
            <a:pPr marL="171450" indent="-171450">
              <a:buFont typeface="Arial" pitchFamily="34" charset="0"/>
              <a:buChar char="•"/>
            </a:pPr>
            <a:r>
              <a:rPr lang="en-US" sz="1000" dirty="0" smtClean="0"/>
              <a:t>Packing &amp; Accessories</a:t>
            </a:r>
          </a:p>
          <a:p>
            <a:pPr marL="171450" indent="-171450">
              <a:buFont typeface="Arial" pitchFamily="34" charset="0"/>
              <a:buChar char="•"/>
            </a:pPr>
            <a:r>
              <a:rPr lang="en-US" sz="1000" dirty="0" smtClean="0"/>
              <a:t>Flow of Event –</a:t>
            </a:r>
          </a:p>
          <a:p>
            <a:pPr marL="171450" indent="-171450">
              <a:buFont typeface="Arial" pitchFamily="34" charset="0"/>
              <a:buChar char="•"/>
            </a:pPr>
            <a:r>
              <a:rPr lang="en-US" sz="1000" dirty="0"/>
              <a:t> </a:t>
            </a:r>
            <a:r>
              <a:rPr lang="en-US" sz="1000" dirty="0" smtClean="0"/>
              <a:t>        Pre- Wedding Function          </a:t>
            </a:r>
          </a:p>
          <a:p>
            <a:r>
              <a:rPr lang="en-US" sz="1000" dirty="0" smtClean="0"/>
              <a:t>                    Wedding</a:t>
            </a:r>
          </a:p>
          <a:p>
            <a:r>
              <a:rPr lang="en-US" sz="1000" dirty="0"/>
              <a:t> </a:t>
            </a:r>
            <a:r>
              <a:rPr lang="en-US" sz="1000" dirty="0" smtClean="0"/>
              <a:t>              Reception</a:t>
            </a:r>
          </a:p>
          <a:p>
            <a:pPr marL="171450" indent="-171450">
              <a:buFont typeface="Arial" pitchFamily="34" charset="0"/>
              <a:buChar char="•"/>
            </a:pPr>
            <a:r>
              <a:rPr lang="en-US" sz="1000" dirty="0" smtClean="0"/>
              <a:t>Crew Allocation</a:t>
            </a:r>
          </a:p>
          <a:p>
            <a:pPr marL="171450" indent="-171450">
              <a:buFont typeface="Arial" pitchFamily="34" charset="0"/>
              <a:buChar char="•"/>
            </a:pPr>
            <a:endParaRPr lang="en-US" sz="1000" dirty="0"/>
          </a:p>
        </p:txBody>
      </p:sp>
      <p:cxnSp>
        <p:nvCxnSpPr>
          <p:cNvPr id="1067" name="Straight Connector 1066"/>
          <p:cNvCxnSpPr/>
          <p:nvPr/>
        </p:nvCxnSpPr>
        <p:spPr>
          <a:xfrm>
            <a:off x="4648200" y="2487990"/>
            <a:ext cx="0" cy="2541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2" name="Straight Connector 1071"/>
          <p:cNvCxnSpPr/>
          <p:nvPr/>
        </p:nvCxnSpPr>
        <p:spPr>
          <a:xfrm flipH="1">
            <a:off x="3547110" y="3689966"/>
            <a:ext cx="11010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7" name="Straight Arrow Connector 1076"/>
          <p:cNvCxnSpPr>
            <a:endCxn id="1061" idx="0"/>
          </p:cNvCxnSpPr>
          <p:nvPr/>
        </p:nvCxnSpPr>
        <p:spPr>
          <a:xfrm flipH="1">
            <a:off x="3467100" y="3654339"/>
            <a:ext cx="89535" cy="2651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79" name="Straight Arrow Connector 1078"/>
          <p:cNvCxnSpPr/>
          <p:nvPr/>
        </p:nvCxnSpPr>
        <p:spPr>
          <a:xfrm>
            <a:off x="5767754" y="2497946"/>
            <a:ext cx="0" cy="3038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81" name="TextBox 1080"/>
          <p:cNvSpPr txBox="1"/>
          <p:nvPr/>
        </p:nvSpPr>
        <p:spPr>
          <a:xfrm>
            <a:off x="4729822" y="2828787"/>
            <a:ext cx="1647532" cy="1323439"/>
          </a:xfrm>
          <a:prstGeom prst="rect">
            <a:avLst/>
          </a:prstGeom>
          <a:noFill/>
          <a:ln>
            <a:solidFill>
              <a:schemeClr val="tx2">
                <a:lumMod val="60000"/>
                <a:lumOff val="40000"/>
              </a:schemeClr>
            </a:solidFill>
          </a:ln>
        </p:spPr>
        <p:txBody>
          <a:bodyPr wrap="square" rtlCol="0">
            <a:spAutoFit/>
          </a:bodyPr>
          <a:lstStyle/>
          <a:p>
            <a:pPr marL="171450" indent="-171450">
              <a:buFont typeface="Arial" pitchFamily="34" charset="0"/>
              <a:buChar char="•"/>
            </a:pPr>
            <a:r>
              <a:rPr lang="en-US" sz="1000" dirty="0" smtClean="0"/>
              <a:t>Dance Troupe Booking</a:t>
            </a:r>
          </a:p>
          <a:p>
            <a:pPr marL="171450" indent="-171450">
              <a:buFont typeface="Arial" pitchFamily="34" charset="0"/>
              <a:buChar char="•"/>
            </a:pPr>
            <a:r>
              <a:rPr lang="en-US" sz="1000" dirty="0" smtClean="0"/>
              <a:t>Artist Availability &amp; Booking</a:t>
            </a:r>
          </a:p>
          <a:p>
            <a:pPr marL="171450" indent="-171450">
              <a:buFont typeface="Arial" pitchFamily="34" charset="0"/>
              <a:buChar char="•"/>
            </a:pPr>
            <a:r>
              <a:rPr lang="en-US" sz="1000" dirty="0" smtClean="0"/>
              <a:t>Co-ordination</a:t>
            </a:r>
          </a:p>
          <a:p>
            <a:pPr marL="171450" indent="-171450">
              <a:buFont typeface="Arial" pitchFamily="34" charset="0"/>
              <a:buChar char="•"/>
            </a:pPr>
            <a:r>
              <a:rPr lang="en-US" sz="1000" dirty="0" smtClean="0"/>
              <a:t>Boarding &amp; Lodging</a:t>
            </a:r>
          </a:p>
          <a:p>
            <a:pPr marL="171450" indent="-171450">
              <a:buFont typeface="Arial" pitchFamily="34" charset="0"/>
              <a:buChar char="•"/>
            </a:pPr>
            <a:r>
              <a:rPr lang="en-US" sz="1000" dirty="0" smtClean="0"/>
              <a:t>Food</a:t>
            </a:r>
          </a:p>
          <a:p>
            <a:pPr marL="171450" indent="-171450">
              <a:buFont typeface="Arial" pitchFamily="34" charset="0"/>
              <a:buChar char="•"/>
            </a:pPr>
            <a:r>
              <a:rPr lang="en-US" sz="1000" dirty="0" smtClean="0"/>
              <a:t>Sound &amp; Lights</a:t>
            </a:r>
          </a:p>
          <a:p>
            <a:pPr marL="171450" indent="-171450">
              <a:buFont typeface="Arial" pitchFamily="34" charset="0"/>
              <a:buChar char="•"/>
            </a:pPr>
            <a:endParaRPr lang="en-US" sz="1000" dirty="0"/>
          </a:p>
        </p:txBody>
      </p:sp>
      <p:cxnSp>
        <p:nvCxnSpPr>
          <p:cNvPr id="1084" name="Straight Arrow Connector 1083"/>
          <p:cNvCxnSpPr>
            <a:stCxn id="1038" idx="2"/>
          </p:cNvCxnSpPr>
          <p:nvPr/>
        </p:nvCxnSpPr>
        <p:spPr>
          <a:xfrm>
            <a:off x="7239000" y="2494303"/>
            <a:ext cx="0" cy="307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0" name="TextBox 1089"/>
          <p:cNvSpPr txBox="1"/>
          <p:nvPr/>
        </p:nvSpPr>
        <p:spPr>
          <a:xfrm>
            <a:off x="6477000" y="2780127"/>
            <a:ext cx="1219200" cy="1938992"/>
          </a:xfrm>
          <a:prstGeom prst="rect">
            <a:avLst/>
          </a:prstGeom>
          <a:noFill/>
          <a:ln>
            <a:solidFill>
              <a:schemeClr val="tx2">
                <a:lumMod val="60000"/>
                <a:lumOff val="40000"/>
              </a:schemeClr>
            </a:solidFill>
          </a:ln>
        </p:spPr>
        <p:txBody>
          <a:bodyPr wrap="square" rtlCol="0">
            <a:spAutoFit/>
          </a:bodyPr>
          <a:lstStyle/>
          <a:p>
            <a:pPr marL="171450" indent="-171450">
              <a:buFont typeface="Arial" pitchFamily="34" charset="0"/>
              <a:buChar char="•"/>
            </a:pPr>
            <a:r>
              <a:rPr lang="en-US" sz="1000" dirty="0" smtClean="0"/>
              <a:t>Travel &amp; Stay</a:t>
            </a:r>
          </a:p>
          <a:p>
            <a:pPr marL="171450" indent="-171450">
              <a:buFont typeface="Arial" pitchFamily="34" charset="0"/>
              <a:buChar char="•"/>
            </a:pPr>
            <a:r>
              <a:rPr lang="en-US" sz="1000" dirty="0" smtClean="0"/>
              <a:t>Mode of Travel</a:t>
            </a:r>
          </a:p>
          <a:p>
            <a:pPr marL="171450" indent="-171450">
              <a:buFont typeface="Arial" pitchFamily="34" charset="0"/>
              <a:buChar char="•"/>
            </a:pPr>
            <a:r>
              <a:rPr lang="en-US" sz="1000" dirty="0" smtClean="0"/>
              <a:t>Booking of Tickets</a:t>
            </a:r>
          </a:p>
          <a:p>
            <a:pPr marL="171450" indent="-171450">
              <a:buFont typeface="Arial" pitchFamily="34" charset="0"/>
              <a:buChar char="•"/>
            </a:pPr>
            <a:r>
              <a:rPr lang="en-US" sz="1000" dirty="0" smtClean="0"/>
              <a:t>Booking of Rooms</a:t>
            </a:r>
          </a:p>
          <a:p>
            <a:pPr marL="171450" indent="-171450">
              <a:buFont typeface="Arial" pitchFamily="34" charset="0"/>
              <a:buChar char="•"/>
            </a:pPr>
            <a:r>
              <a:rPr lang="en-US" sz="1000" dirty="0" smtClean="0"/>
              <a:t>Managing-</a:t>
            </a:r>
          </a:p>
          <a:p>
            <a:r>
              <a:rPr lang="en-US" sz="1000" dirty="0" smtClean="0"/>
              <a:t>Arrival, Departure, Airports, Hotels,                        Chartered Flights,       Bogy etc.</a:t>
            </a:r>
          </a:p>
          <a:p>
            <a:pPr marL="171450" indent="-171450">
              <a:buFont typeface="Arial" pitchFamily="34" charset="0"/>
              <a:buChar char="•"/>
            </a:pPr>
            <a:endParaRPr lang="en-US" sz="1000" dirty="0"/>
          </a:p>
        </p:txBody>
      </p:sp>
      <p:cxnSp>
        <p:nvCxnSpPr>
          <p:cNvPr id="1092" name="Straight Arrow Connector 1091"/>
          <p:cNvCxnSpPr/>
          <p:nvPr/>
        </p:nvCxnSpPr>
        <p:spPr>
          <a:xfrm>
            <a:off x="8349761" y="2529765"/>
            <a:ext cx="0" cy="2251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4" name="TextBox 1093"/>
          <p:cNvSpPr txBox="1"/>
          <p:nvPr/>
        </p:nvSpPr>
        <p:spPr>
          <a:xfrm>
            <a:off x="7772400" y="2780127"/>
            <a:ext cx="1278256" cy="1323439"/>
          </a:xfrm>
          <a:prstGeom prst="rect">
            <a:avLst/>
          </a:prstGeom>
          <a:noFill/>
          <a:ln>
            <a:solidFill>
              <a:schemeClr val="tx2">
                <a:lumMod val="60000"/>
                <a:lumOff val="40000"/>
              </a:schemeClr>
            </a:solidFill>
          </a:ln>
        </p:spPr>
        <p:txBody>
          <a:bodyPr wrap="square" rtlCol="0">
            <a:spAutoFit/>
          </a:bodyPr>
          <a:lstStyle/>
          <a:p>
            <a:pPr marL="171450" indent="-171450">
              <a:buFont typeface="Arial" pitchFamily="34" charset="0"/>
              <a:buChar char="•"/>
            </a:pPr>
            <a:r>
              <a:rPr lang="en-US" sz="1000" dirty="0" smtClean="0"/>
              <a:t>Cabs</a:t>
            </a:r>
          </a:p>
          <a:p>
            <a:pPr marL="171450" indent="-171450">
              <a:buFont typeface="Arial" pitchFamily="34" charset="0"/>
              <a:buChar char="•"/>
            </a:pPr>
            <a:r>
              <a:rPr lang="en-US" sz="1000" dirty="0" smtClean="0"/>
              <a:t>Photographers</a:t>
            </a:r>
          </a:p>
          <a:p>
            <a:pPr marL="171450" indent="-171450">
              <a:buFont typeface="Arial" pitchFamily="34" charset="0"/>
              <a:buChar char="•"/>
            </a:pPr>
            <a:r>
              <a:rPr lang="en-US" sz="1000" dirty="0" smtClean="0"/>
              <a:t>Choreographers</a:t>
            </a:r>
          </a:p>
          <a:p>
            <a:pPr marL="171450" indent="-171450">
              <a:buFont typeface="Arial" pitchFamily="34" charset="0"/>
              <a:buChar char="•"/>
            </a:pPr>
            <a:r>
              <a:rPr lang="en-US" sz="1000" dirty="0" smtClean="0"/>
              <a:t>Cards &amp;  Invitations</a:t>
            </a:r>
          </a:p>
          <a:p>
            <a:pPr marL="171450" indent="-171450">
              <a:buFont typeface="Arial" pitchFamily="34" charset="0"/>
              <a:buChar char="•"/>
            </a:pPr>
            <a:r>
              <a:rPr lang="en-US" sz="1000" dirty="0" smtClean="0"/>
              <a:t>Make-Up- Artists</a:t>
            </a:r>
          </a:p>
          <a:p>
            <a:pPr marL="171450" indent="-171450">
              <a:buFont typeface="Arial" pitchFamily="34" charset="0"/>
              <a:buChar char="•"/>
            </a:pPr>
            <a:r>
              <a:rPr lang="en-US" sz="1000" dirty="0" smtClean="0"/>
              <a:t>Gifts &amp; Packing</a:t>
            </a:r>
          </a:p>
          <a:p>
            <a:pPr marL="171450" indent="-171450">
              <a:buFont typeface="Arial" pitchFamily="34" charset="0"/>
              <a:buChar char="•"/>
            </a:pPr>
            <a:r>
              <a:rPr lang="en-US" sz="1000" dirty="0" smtClean="0"/>
              <a:t>Catering</a:t>
            </a:r>
          </a:p>
        </p:txBody>
      </p:sp>
      <p:cxnSp>
        <p:nvCxnSpPr>
          <p:cNvPr id="1099" name="Straight Arrow Connector 1098"/>
          <p:cNvCxnSpPr/>
          <p:nvPr/>
        </p:nvCxnSpPr>
        <p:spPr>
          <a:xfrm flipV="1">
            <a:off x="4663440" y="5029200"/>
            <a:ext cx="1577340" cy="1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01" name="TextBox 1100"/>
          <p:cNvSpPr txBox="1"/>
          <p:nvPr/>
        </p:nvSpPr>
        <p:spPr>
          <a:xfrm>
            <a:off x="6333136" y="4892099"/>
            <a:ext cx="1811728" cy="276999"/>
          </a:xfrm>
          <a:prstGeom prst="rect">
            <a:avLst/>
          </a:prstGeom>
          <a:solidFill>
            <a:schemeClr val="accent1">
              <a:lumMod val="40000"/>
              <a:lumOff val="60000"/>
            </a:schemeClr>
          </a:solidFill>
          <a:ln>
            <a:solidFill>
              <a:schemeClr val="tx2">
                <a:lumMod val="60000"/>
                <a:lumOff val="40000"/>
              </a:schemeClr>
            </a:solidFill>
          </a:ln>
        </p:spPr>
        <p:txBody>
          <a:bodyPr wrap="square" rtlCol="0">
            <a:spAutoFit/>
          </a:bodyPr>
          <a:lstStyle/>
          <a:p>
            <a:r>
              <a:rPr lang="en-US" sz="1200" b="1" dirty="0" smtClean="0"/>
              <a:t>Cuisines &amp; Catering</a:t>
            </a:r>
            <a:endParaRPr lang="en-US" sz="1200" b="1" dirty="0"/>
          </a:p>
        </p:txBody>
      </p:sp>
      <p:cxnSp>
        <p:nvCxnSpPr>
          <p:cNvPr id="1103" name="Straight Arrow Connector 1102"/>
          <p:cNvCxnSpPr/>
          <p:nvPr/>
        </p:nvCxnSpPr>
        <p:spPr>
          <a:xfrm>
            <a:off x="6910754" y="5122039"/>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08" name="TextBox 1107"/>
          <p:cNvSpPr txBox="1"/>
          <p:nvPr/>
        </p:nvSpPr>
        <p:spPr>
          <a:xfrm>
            <a:off x="5562600" y="5628916"/>
            <a:ext cx="2811780" cy="400110"/>
          </a:xfrm>
          <a:prstGeom prst="rect">
            <a:avLst/>
          </a:prstGeom>
          <a:noFill/>
          <a:ln>
            <a:solidFill>
              <a:schemeClr val="tx2">
                <a:lumMod val="60000"/>
                <a:lumOff val="40000"/>
              </a:schemeClr>
            </a:solidFill>
          </a:ln>
        </p:spPr>
        <p:txBody>
          <a:bodyPr wrap="square" rtlCol="0">
            <a:spAutoFit/>
          </a:bodyPr>
          <a:lstStyle/>
          <a:p>
            <a:pPr marL="171450" indent="-171450">
              <a:buFont typeface="Arial" pitchFamily="34" charset="0"/>
              <a:buChar char="•"/>
            </a:pPr>
            <a:r>
              <a:rPr lang="en-US" sz="1000" dirty="0" smtClean="0"/>
              <a:t>Cuisine Identification for </a:t>
            </a:r>
            <a:r>
              <a:rPr lang="en-US" sz="1000" dirty="0"/>
              <a:t>E</a:t>
            </a:r>
            <a:r>
              <a:rPr lang="en-US" sz="1000" dirty="0" smtClean="0"/>
              <a:t>ach Event and Day</a:t>
            </a:r>
          </a:p>
          <a:p>
            <a:pPr marL="171450" indent="-171450">
              <a:buFont typeface="Arial" pitchFamily="34" charset="0"/>
              <a:buChar char="•"/>
            </a:pPr>
            <a:r>
              <a:rPr lang="en-US" sz="1000" dirty="0" smtClean="0"/>
              <a:t>Organize and Manage Gala Dinners</a:t>
            </a:r>
            <a:endParaRPr lang="en-US" sz="1000" dirty="0"/>
          </a:p>
        </p:txBody>
      </p:sp>
    </p:spTree>
    <p:extLst>
      <p:ext uri="{BB962C8B-B14F-4D97-AF65-F5344CB8AC3E}">
        <p14:creationId xmlns:p14="http://schemas.microsoft.com/office/powerpoint/2010/main" val="600337964"/>
      </p:ext>
    </p:extLst>
  </p:cSld>
  <p:clrMapOvr>
    <a:masterClrMapping/>
  </p:clrMapOvr>
  <mc:AlternateContent xmlns:mc="http://schemas.openxmlformats.org/markup-compatibility/2006" xmlns:p14="http://schemas.microsoft.com/office/powerpoint/2010/main">
    <mc:Choice Requires="p14">
      <p:transition spd="slow" p14:dur="1400" advClick="0" advTm="12000">
        <p14:ripple/>
      </p:transition>
    </mc:Choice>
    <mc:Fallback xmlns="">
      <p:transition spd="slow" advClick="0" advTm="12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HP\Desktop\10960208_797290816974437_1685547516998334625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44602"/>
            <a:ext cx="8839200" cy="601165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HP\Desktop\Demo-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0969" y="736982"/>
            <a:ext cx="5021581" cy="2895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213762"/>
            <a:ext cx="2971800" cy="523220"/>
          </a:xfrm>
          <a:prstGeom prst="rect">
            <a:avLst/>
          </a:prstGeom>
          <a:noFill/>
        </p:spPr>
        <p:txBody>
          <a:bodyPr wrap="square" rtlCol="0">
            <a:spAutoFit/>
          </a:bodyPr>
          <a:lstStyle/>
          <a:p>
            <a:r>
              <a:rPr lang="en-US" dirty="0" smtClean="0"/>
              <a:t>       </a:t>
            </a:r>
            <a:r>
              <a:rPr lang="en-US" sz="2800" u="sng" dirty="0" smtClean="0">
                <a:latin typeface="Adobe Caslon Pro" pitchFamily="18" charset="0"/>
              </a:rPr>
              <a:t>L</a:t>
            </a:r>
            <a:r>
              <a:rPr lang="en-US" u="sng" dirty="0" smtClean="0"/>
              <a:t>uxury  </a:t>
            </a:r>
            <a:r>
              <a:rPr lang="en-US" sz="2400" u="sng" dirty="0" smtClean="0">
                <a:latin typeface="Adobe Caslon Pro" pitchFamily="18" charset="0"/>
                <a:cs typeface="Adobe Arabic" pitchFamily="18" charset="-78"/>
              </a:rPr>
              <a:t>W</a:t>
            </a:r>
            <a:r>
              <a:rPr lang="en-US" u="sng" dirty="0" smtClean="0"/>
              <a:t>eddings</a:t>
            </a:r>
            <a:endParaRPr lang="en-US" u="sng" dirty="0"/>
          </a:p>
        </p:txBody>
      </p:sp>
      <p:sp>
        <p:nvSpPr>
          <p:cNvPr id="6" name="TextBox 5"/>
          <p:cNvSpPr txBox="1"/>
          <p:nvPr/>
        </p:nvSpPr>
        <p:spPr>
          <a:xfrm>
            <a:off x="152400" y="736982"/>
            <a:ext cx="3810000" cy="8102218"/>
          </a:xfrm>
          <a:prstGeom prst="rect">
            <a:avLst/>
          </a:prstGeom>
          <a:noFill/>
        </p:spPr>
        <p:txBody>
          <a:bodyPr wrap="square" rtlCol="0">
            <a:spAutoFit/>
          </a:bodyPr>
          <a:lstStyle/>
          <a:p>
            <a:r>
              <a:rPr lang="en-US" sz="1600" b="1" dirty="0" smtClean="0">
                <a:latin typeface="Adobe Caslon Pro" pitchFamily="18" charset="0"/>
              </a:rPr>
              <a:t>Sea Hawk Events </a:t>
            </a:r>
            <a:r>
              <a:rPr lang="en-US" sz="1050" dirty="0" smtClean="0"/>
              <a:t>has  much </a:t>
            </a:r>
            <a:r>
              <a:rPr lang="en-US" sz="1050" dirty="0"/>
              <a:t>to offer to new generation couples </a:t>
            </a:r>
            <a:r>
              <a:rPr lang="en-US" sz="1050" dirty="0" smtClean="0"/>
              <a:t> who </a:t>
            </a:r>
            <a:r>
              <a:rPr lang="en-US" sz="1050" dirty="0"/>
              <a:t>are </a:t>
            </a:r>
            <a:r>
              <a:rPr lang="en-US" sz="1050" dirty="0" smtClean="0"/>
              <a:t> getting married </a:t>
            </a:r>
            <a:r>
              <a:rPr lang="en-US" sz="1050" dirty="0"/>
              <a:t>in today’s fast-paced world. Wedding planning which was once a trend has now become a </a:t>
            </a:r>
            <a:r>
              <a:rPr lang="en-US" sz="1050" dirty="0" smtClean="0"/>
              <a:t>necessity.</a:t>
            </a:r>
          </a:p>
          <a:p>
            <a:endParaRPr lang="en-US" sz="1050" dirty="0"/>
          </a:p>
          <a:p>
            <a:r>
              <a:rPr lang="en-US" sz="1050" dirty="0" smtClean="0"/>
              <a:t> </a:t>
            </a:r>
            <a:r>
              <a:rPr lang="en-US" sz="1600" dirty="0"/>
              <a:t>W</a:t>
            </a:r>
            <a:r>
              <a:rPr lang="en-US" sz="1050" dirty="0" smtClean="0"/>
              <a:t>ith </a:t>
            </a:r>
            <a:r>
              <a:rPr lang="en-US" sz="1050" dirty="0"/>
              <a:t>schedules becoming tight and globalization of ideas </a:t>
            </a:r>
            <a:r>
              <a:rPr lang="en-US" sz="1050" dirty="0" smtClean="0"/>
              <a:t> taking </a:t>
            </a:r>
            <a:r>
              <a:rPr lang="en-US" sz="1050" dirty="0"/>
              <a:t>place across the country, more and more couples resort to professional wedding planning for their big day. Couples who wish to hold destination weddings in India or Indian couples who wish to have </a:t>
            </a:r>
            <a:r>
              <a:rPr lang="en-US" sz="1050" dirty="0" smtClean="0"/>
              <a:t>Destination Weddings in </a:t>
            </a:r>
            <a:r>
              <a:rPr lang="en-US" sz="1050" dirty="0"/>
              <a:t>tantalizing locations </a:t>
            </a:r>
            <a:r>
              <a:rPr lang="en-US" sz="1050" dirty="0" smtClean="0"/>
              <a:t> such </a:t>
            </a:r>
            <a:r>
              <a:rPr lang="en-US" sz="1050" dirty="0"/>
              <a:t>as Mauritius, Cayman Islands, </a:t>
            </a:r>
            <a:r>
              <a:rPr lang="en-US" sz="1050" dirty="0" err="1"/>
              <a:t>etc</a:t>
            </a:r>
            <a:r>
              <a:rPr lang="en-US" sz="1050" dirty="0"/>
              <a:t> also seek the help of a professional Indian wedding planner for their wedding</a:t>
            </a:r>
            <a:r>
              <a:rPr lang="en-US" sz="1050" dirty="0" smtClean="0"/>
              <a:t>.</a:t>
            </a:r>
          </a:p>
          <a:p>
            <a:endParaRPr lang="en-US" sz="1050" dirty="0"/>
          </a:p>
          <a:p>
            <a:r>
              <a:rPr lang="en-US" sz="1600" b="1" dirty="0" smtClean="0">
                <a:latin typeface="Adobe Hebrew" pitchFamily="18" charset="-79"/>
                <a:cs typeface="Adobe Hebrew" pitchFamily="18" charset="-79"/>
              </a:rPr>
              <a:t>Sea Hawk Events</a:t>
            </a:r>
            <a:r>
              <a:rPr lang="en-US" sz="1600" dirty="0" smtClean="0"/>
              <a:t> </a:t>
            </a:r>
            <a:r>
              <a:rPr lang="en-US" sz="1050" dirty="0" smtClean="0"/>
              <a:t>is </a:t>
            </a:r>
            <a:r>
              <a:rPr lang="en-US" sz="1050" dirty="0"/>
              <a:t>an Indian </a:t>
            </a:r>
            <a:r>
              <a:rPr lang="en-US" sz="1050" dirty="0" smtClean="0"/>
              <a:t>Wedding </a:t>
            </a:r>
            <a:r>
              <a:rPr lang="en-US" sz="1050" dirty="0"/>
              <a:t>P</a:t>
            </a:r>
            <a:r>
              <a:rPr lang="en-US" sz="1050" dirty="0" smtClean="0"/>
              <a:t>lanner</a:t>
            </a:r>
            <a:r>
              <a:rPr lang="en-US" sz="1050" dirty="0"/>
              <a:t>, </a:t>
            </a:r>
            <a:r>
              <a:rPr lang="en-US" sz="1050" dirty="0" smtClean="0"/>
              <a:t>Specializing </a:t>
            </a:r>
            <a:r>
              <a:rPr lang="en-US" sz="1050" dirty="0"/>
              <a:t>in </a:t>
            </a:r>
            <a:r>
              <a:rPr lang="en-US" sz="1050" dirty="0" smtClean="0"/>
              <a:t>Planning </a:t>
            </a:r>
            <a:r>
              <a:rPr lang="en-US" sz="1050" dirty="0"/>
              <a:t>and </a:t>
            </a:r>
            <a:r>
              <a:rPr lang="en-US" sz="1050" dirty="0" smtClean="0"/>
              <a:t>Executing Luxury </a:t>
            </a:r>
            <a:r>
              <a:rPr lang="en-US" sz="1050" dirty="0"/>
              <a:t>and </a:t>
            </a:r>
            <a:r>
              <a:rPr lang="en-US" sz="1050" dirty="0" smtClean="0"/>
              <a:t>Destination </a:t>
            </a:r>
            <a:r>
              <a:rPr lang="en-US" sz="1050" dirty="0"/>
              <a:t>W</a:t>
            </a:r>
            <a:r>
              <a:rPr lang="en-US" sz="1050" dirty="0" smtClean="0"/>
              <a:t>eddings.</a:t>
            </a:r>
          </a:p>
          <a:p>
            <a:endParaRPr lang="en-US" sz="1050" dirty="0"/>
          </a:p>
          <a:p>
            <a:r>
              <a:rPr lang="en-US" sz="1050" dirty="0"/>
              <a:t> </a:t>
            </a:r>
            <a:r>
              <a:rPr lang="en-US" dirty="0"/>
              <a:t>T</a:t>
            </a:r>
            <a:r>
              <a:rPr lang="en-US" sz="1050" dirty="0"/>
              <a:t>he scope of activities covered by </a:t>
            </a:r>
            <a:r>
              <a:rPr lang="en-US" sz="1400" u="sng" dirty="0" smtClean="0"/>
              <a:t>Sea Hawk Events </a:t>
            </a:r>
            <a:r>
              <a:rPr lang="en-US" sz="1050" dirty="0"/>
              <a:t>ranges from printing of </a:t>
            </a:r>
            <a:r>
              <a:rPr lang="en-US" sz="1050" dirty="0">
                <a:solidFill>
                  <a:srgbClr val="FF0000"/>
                </a:solidFill>
              </a:rPr>
              <a:t>D</a:t>
            </a:r>
            <a:r>
              <a:rPr lang="en-US" sz="1050" dirty="0" smtClean="0">
                <a:solidFill>
                  <a:srgbClr val="FF0000"/>
                </a:solidFill>
              </a:rPr>
              <a:t>esigner Wedding g Invitations </a:t>
            </a:r>
            <a:r>
              <a:rPr lang="en-US" sz="1050" dirty="0"/>
              <a:t> to providing </a:t>
            </a:r>
            <a:r>
              <a:rPr lang="en-US" sz="1050" dirty="0" smtClean="0">
                <a:solidFill>
                  <a:srgbClr val="FF0000"/>
                </a:solidFill>
              </a:rPr>
              <a:t>Shopping </a:t>
            </a:r>
            <a:r>
              <a:rPr lang="en-US" sz="1050" dirty="0">
                <a:solidFill>
                  <a:srgbClr val="FF0000"/>
                </a:solidFill>
              </a:rPr>
              <a:t>A</a:t>
            </a:r>
            <a:r>
              <a:rPr lang="en-US" sz="1050" dirty="0" smtClean="0">
                <a:solidFill>
                  <a:srgbClr val="FF0000"/>
                </a:solidFill>
              </a:rPr>
              <a:t>ssistance </a:t>
            </a:r>
            <a:r>
              <a:rPr lang="en-US" sz="1050" dirty="0"/>
              <a:t>for </a:t>
            </a:r>
            <a:r>
              <a:rPr lang="en-US" sz="1050" dirty="0" smtClean="0"/>
              <a:t>Brides  &amp; </a:t>
            </a:r>
            <a:r>
              <a:rPr lang="en-US" sz="1050" dirty="0"/>
              <a:t>G</a:t>
            </a:r>
            <a:r>
              <a:rPr lang="en-US" sz="1050" dirty="0" smtClean="0"/>
              <a:t>rooms,  Arranging </a:t>
            </a:r>
            <a:r>
              <a:rPr lang="en-US" sz="1050" dirty="0"/>
              <a:t>C</a:t>
            </a:r>
            <a:r>
              <a:rPr lang="en-US" sz="1050" dirty="0" smtClean="0"/>
              <a:t>omfortable  Stays  to </a:t>
            </a:r>
            <a:r>
              <a:rPr lang="en-US" sz="1050" dirty="0"/>
              <a:t>providing </a:t>
            </a:r>
            <a:r>
              <a:rPr lang="en-US" sz="1050" dirty="0" smtClean="0">
                <a:solidFill>
                  <a:srgbClr val="FF0000"/>
                </a:solidFill>
              </a:rPr>
              <a:t>Social </a:t>
            </a:r>
            <a:r>
              <a:rPr lang="en-US" sz="1050" dirty="0">
                <a:solidFill>
                  <a:srgbClr val="FF0000"/>
                </a:solidFill>
              </a:rPr>
              <a:t>M</a:t>
            </a:r>
            <a:r>
              <a:rPr lang="en-US" sz="1050" dirty="0" smtClean="0">
                <a:solidFill>
                  <a:srgbClr val="FF0000"/>
                </a:solidFill>
              </a:rPr>
              <a:t>edia Assistance </a:t>
            </a:r>
            <a:r>
              <a:rPr lang="en-US" sz="1050" dirty="0" smtClean="0"/>
              <a:t>,</a:t>
            </a:r>
            <a:r>
              <a:rPr lang="en-US" sz="1050" dirty="0"/>
              <a:t> </a:t>
            </a:r>
            <a:r>
              <a:rPr lang="en-US" sz="1050" dirty="0" smtClean="0">
                <a:solidFill>
                  <a:srgbClr val="FF0000"/>
                </a:solidFill>
              </a:rPr>
              <a:t>Photography</a:t>
            </a:r>
            <a:r>
              <a:rPr lang="en-US" sz="1050" dirty="0"/>
              <a:t> </a:t>
            </a:r>
            <a:r>
              <a:rPr lang="en-US" sz="1050" dirty="0" smtClean="0"/>
              <a:t>and </a:t>
            </a:r>
            <a:r>
              <a:rPr lang="en-US" sz="1050" dirty="0" smtClean="0">
                <a:solidFill>
                  <a:srgbClr val="FF0000"/>
                </a:solidFill>
              </a:rPr>
              <a:t>Videography</a:t>
            </a:r>
            <a:r>
              <a:rPr lang="en-US" sz="1050" dirty="0" smtClean="0"/>
              <a:t> to </a:t>
            </a:r>
            <a:r>
              <a:rPr lang="en-US" sz="1050" dirty="0"/>
              <a:t>booking </a:t>
            </a:r>
            <a:r>
              <a:rPr lang="en-US" sz="1050" dirty="0" smtClean="0">
                <a:solidFill>
                  <a:srgbClr val="FF0000"/>
                </a:solidFill>
              </a:rPr>
              <a:t>Honeymoon </a:t>
            </a:r>
            <a:r>
              <a:rPr lang="en-US" sz="1050" dirty="0">
                <a:solidFill>
                  <a:srgbClr val="FF0000"/>
                </a:solidFill>
              </a:rPr>
              <a:t>P</a:t>
            </a:r>
            <a:r>
              <a:rPr lang="en-US" sz="1050" dirty="0" smtClean="0">
                <a:solidFill>
                  <a:srgbClr val="FF0000"/>
                </a:solidFill>
              </a:rPr>
              <a:t>ackages</a:t>
            </a:r>
            <a:r>
              <a:rPr lang="en-US" sz="1050" dirty="0"/>
              <a:t>.</a:t>
            </a:r>
            <a:endParaRPr lang="en-US" sz="1050" dirty="0" smtClean="0"/>
          </a:p>
          <a:p>
            <a:endParaRPr lang="en-US" sz="1050" dirty="0" smtClean="0"/>
          </a:p>
          <a:p>
            <a:pPr fontAlgn="base"/>
            <a:r>
              <a:rPr lang="en-US" sz="2000" dirty="0" smtClean="0"/>
              <a:t>T</a:t>
            </a:r>
            <a:r>
              <a:rPr lang="en-US" sz="1050" dirty="0" smtClean="0"/>
              <a:t>he Wedding </a:t>
            </a:r>
            <a:r>
              <a:rPr lang="en-US" sz="1050" dirty="0"/>
              <a:t>P</a:t>
            </a:r>
            <a:r>
              <a:rPr lang="en-US" sz="1050" dirty="0" smtClean="0"/>
              <a:t>lanners </a:t>
            </a:r>
            <a:r>
              <a:rPr lang="en-US" sz="1050" dirty="0"/>
              <a:t>at </a:t>
            </a:r>
            <a:r>
              <a:rPr lang="en-US" sz="1050" dirty="0" smtClean="0"/>
              <a:t>Sea  Hawk Events understand </a:t>
            </a:r>
            <a:r>
              <a:rPr lang="en-US" sz="1050" dirty="0"/>
              <a:t>that a </a:t>
            </a:r>
            <a:r>
              <a:rPr lang="en-US" sz="1050" dirty="0" smtClean="0"/>
              <a:t>Wedding </a:t>
            </a:r>
            <a:r>
              <a:rPr lang="en-US" sz="1050" dirty="0"/>
              <a:t>in India is a much celebrated affair. With friends and families blending in to create unforgettable memories, this Indian wedding planner works closely with the couple and their near and dear ones to create a deeply personal function which will reflect the family’s style completely.</a:t>
            </a:r>
          </a:p>
          <a:p>
            <a:pPr fontAlgn="base"/>
            <a:r>
              <a:rPr lang="en-US" dirty="0" smtClean="0"/>
              <a:t>T</a:t>
            </a:r>
            <a:r>
              <a:rPr lang="en-US" sz="1050" dirty="0" smtClean="0"/>
              <a:t>alk </a:t>
            </a:r>
            <a:r>
              <a:rPr lang="en-US" sz="1050" dirty="0"/>
              <a:t>to the </a:t>
            </a:r>
            <a:r>
              <a:rPr lang="en-US" sz="1050" dirty="0" smtClean="0"/>
              <a:t>Wedding Organisers at Sea Hawk Events </a:t>
            </a:r>
            <a:r>
              <a:rPr lang="en-US" sz="1050" dirty="0"/>
              <a:t>at </a:t>
            </a:r>
            <a:r>
              <a:rPr lang="en-US" sz="1050" dirty="0" smtClean="0"/>
              <a:t>seahawkevents@gmail.com </a:t>
            </a:r>
            <a:r>
              <a:rPr lang="en-US" sz="1050" dirty="0"/>
              <a:t> or </a:t>
            </a:r>
            <a:r>
              <a:rPr lang="en-US" sz="1050" dirty="0" smtClean="0"/>
              <a:t>Feel Free To Call :-</a:t>
            </a:r>
          </a:p>
          <a:p>
            <a:pPr fontAlgn="base"/>
            <a:r>
              <a:rPr lang="en-US" sz="1050" dirty="0" smtClean="0"/>
              <a:t>             011- 27012745, +91- 9999986466</a:t>
            </a:r>
          </a:p>
          <a:p>
            <a:pPr fontAlgn="base"/>
            <a:endParaRPr lang="en-US" sz="1050" dirty="0"/>
          </a:p>
          <a:p>
            <a:endParaRPr lang="en-US" sz="1000" dirty="0" smtClean="0"/>
          </a:p>
          <a:p>
            <a:endParaRPr lang="en-US" sz="1050" dirty="0"/>
          </a:p>
          <a:p>
            <a:endParaRPr lang="en-US" sz="1050" dirty="0" smtClean="0"/>
          </a:p>
          <a:p>
            <a:endParaRPr lang="en-US" sz="1050" dirty="0"/>
          </a:p>
          <a:p>
            <a:endParaRPr lang="en-US" sz="1050" dirty="0" smtClean="0"/>
          </a:p>
          <a:p>
            <a:endParaRPr lang="en-US" sz="1050" dirty="0"/>
          </a:p>
          <a:p>
            <a:endParaRPr lang="en-US" sz="1050" dirty="0" smtClean="0"/>
          </a:p>
          <a:p>
            <a:endParaRPr lang="en-US" sz="1050" dirty="0"/>
          </a:p>
          <a:p>
            <a:endParaRPr lang="en-US" sz="1050" dirty="0" smtClean="0"/>
          </a:p>
          <a:p>
            <a:endParaRPr lang="en-US" sz="1050" dirty="0"/>
          </a:p>
          <a:p>
            <a:endParaRPr lang="en-US" sz="1050" dirty="0" smtClean="0"/>
          </a:p>
        </p:txBody>
      </p:sp>
      <p:pic>
        <p:nvPicPr>
          <p:cNvPr id="4098" name="Picture 2" descr="H:\Demo-05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3784982"/>
            <a:ext cx="5010150" cy="2971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557908"/>
      </p:ext>
    </p:extLst>
  </p:cSld>
  <p:clrMapOvr>
    <a:masterClrMapping/>
  </p:clrMapOvr>
  <mc:AlternateContent xmlns:mc="http://schemas.openxmlformats.org/markup-compatibility/2006" xmlns:p14="http://schemas.microsoft.com/office/powerpoint/2010/main">
    <mc:Choice Requires="p14">
      <p:transition spd="slow" p14:dur="1400" advClick="0" advTm="12000">
        <p14:ripple/>
      </p:transition>
    </mc:Choice>
    <mc:Fallback xmlns="">
      <p:transition spd="slow" advClick="0" advTm="12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D:\+sea\udipur\sea hawk (1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 y="716280"/>
            <a:ext cx="8980170" cy="56845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205978"/>
            <a:ext cx="3810000" cy="369332"/>
          </a:xfrm>
          <a:prstGeom prst="rect">
            <a:avLst/>
          </a:prstGeom>
          <a:noFill/>
        </p:spPr>
        <p:txBody>
          <a:bodyPr wrap="square" rtlCol="0">
            <a:spAutoFit/>
          </a:bodyPr>
          <a:lstStyle/>
          <a:p>
            <a:r>
              <a:rPr lang="en-US" u="sng" dirty="0" smtClean="0">
                <a:latin typeface="Adobe Caslon Pro Bold" pitchFamily="18" charset="0"/>
                <a:cs typeface="Adobe Hebrew" pitchFamily="18" charset="-79"/>
              </a:rPr>
              <a:t>Destination Weddings</a:t>
            </a:r>
            <a:endParaRPr lang="en-US" u="sng" dirty="0">
              <a:latin typeface="Adobe Caslon Pro Bold" pitchFamily="18" charset="0"/>
              <a:cs typeface="Adobe Hebrew" pitchFamily="18" charset="-79"/>
            </a:endParaRPr>
          </a:p>
        </p:txBody>
      </p:sp>
      <p:sp>
        <p:nvSpPr>
          <p:cNvPr id="3" name="TextBox 2"/>
          <p:cNvSpPr txBox="1"/>
          <p:nvPr/>
        </p:nvSpPr>
        <p:spPr>
          <a:xfrm>
            <a:off x="140970" y="678180"/>
            <a:ext cx="3745230" cy="6524863"/>
          </a:xfrm>
          <a:prstGeom prst="rect">
            <a:avLst/>
          </a:prstGeom>
          <a:noFill/>
        </p:spPr>
        <p:txBody>
          <a:bodyPr wrap="square" rtlCol="0">
            <a:spAutoFit/>
          </a:bodyPr>
          <a:lstStyle/>
          <a:p>
            <a:r>
              <a:rPr lang="en-US" sz="1600" dirty="0"/>
              <a:t>E</a:t>
            </a:r>
            <a:r>
              <a:rPr lang="en-US" sz="1100" dirty="0" smtClean="0"/>
              <a:t>xperience of Planning &amp; Executing for more than 30 Large Destination Weddings at </a:t>
            </a:r>
            <a:r>
              <a:rPr lang="en-US" sz="1100" dirty="0" smtClean="0">
                <a:solidFill>
                  <a:srgbClr val="FF0000"/>
                </a:solidFill>
              </a:rPr>
              <a:t>Udaipur, Jaipur,  Jodhpur, Goa, Delhi  etc.</a:t>
            </a:r>
          </a:p>
          <a:p>
            <a:endParaRPr lang="en-US" sz="1100" dirty="0">
              <a:solidFill>
                <a:srgbClr val="FF0000"/>
              </a:solidFill>
            </a:endParaRPr>
          </a:p>
          <a:p>
            <a:r>
              <a:rPr lang="en-US" sz="1100" dirty="0" smtClean="0">
                <a:solidFill>
                  <a:srgbClr val="FF0000"/>
                </a:solidFill>
              </a:rPr>
              <a:t>Coverage By  Zoom TV Channel </a:t>
            </a:r>
            <a:r>
              <a:rPr lang="en-US" sz="1200" b="1" dirty="0" smtClean="0"/>
              <a:t>– The Big  Fat Indian Wedding </a:t>
            </a:r>
            <a:r>
              <a:rPr lang="en-US" sz="1100" dirty="0" smtClean="0"/>
              <a:t>for two Destination Weddings  Complete Planned by Sea Hawk Events at Udaipur and Goa.</a:t>
            </a:r>
          </a:p>
          <a:p>
            <a:endParaRPr lang="en-US" sz="1100" b="1" dirty="0"/>
          </a:p>
          <a:p>
            <a:endParaRPr lang="en-US" sz="1100" b="1" dirty="0" smtClean="0"/>
          </a:p>
          <a:p>
            <a:r>
              <a:rPr lang="en-US" sz="1100" b="1" dirty="0" smtClean="0"/>
              <a:t>Benefits of  Hiring Sea Hawk Events for Planning Destination Weddings in India and Abroad</a:t>
            </a:r>
          </a:p>
          <a:p>
            <a:endParaRPr lang="en-US" sz="1100" b="1" dirty="0"/>
          </a:p>
          <a:p>
            <a:r>
              <a:rPr lang="en-US" sz="1100" dirty="0" smtClean="0"/>
              <a:t>Experienced  Professional  Team of Sea Hawk Events ensures  the Destination Wedding is </a:t>
            </a:r>
          </a:p>
          <a:p>
            <a:pPr marL="171450" indent="-171450">
              <a:buFont typeface="Arial" pitchFamily="34" charset="0"/>
              <a:buChar char="•"/>
            </a:pPr>
            <a:r>
              <a:rPr lang="en-US" sz="1100" dirty="0" smtClean="0"/>
              <a:t>Unique</a:t>
            </a:r>
          </a:p>
          <a:p>
            <a:pPr marL="171450" indent="-171450">
              <a:buFont typeface="Arial" pitchFamily="34" charset="0"/>
              <a:buChar char="•"/>
            </a:pPr>
            <a:r>
              <a:rPr lang="en-US" sz="1100" dirty="0" smtClean="0"/>
              <a:t>Hassle Free</a:t>
            </a:r>
          </a:p>
          <a:p>
            <a:pPr marL="171450" indent="-171450">
              <a:buFont typeface="Arial" pitchFamily="34" charset="0"/>
              <a:buChar char="•"/>
            </a:pPr>
            <a:r>
              <a:rPr lang="en-US" sz="1100" dirty="0" smtClean="0"/>
              <a:t>Value for Money</a:t>
            </a:r>
          </a:p>
          <a:p>
            <a:endParaRPr lang="en-US" sz="1100" dirty="0"/>
          </a:p>
          <a:p>
            <a:r>
              <a:rPr lang="en-US" sz="1400" b="1" dirty="0" smtClean="0"/>
              <a:t>List of  Services</a:t>
            </a:r>
          </a:p>
          <a:p>
            <a:endParaRPr lang="en-US" sz="1100" dirty="0"/>
          </a:p>
          <a:p>
            <a:r>
              <a:rPr lang="en-US" sz="1100" b="1" dirty="0" smtClean="0">
                <a:solidFill>
                  <a:schemeClr val="tx1">
                    <a:lumMod val="95000"/>
                    <a:lumOff val="5000"/>
                  </a:schemeClr>
                </a:solidFill>
              </a:rPr>
              <a:t>A Complete Destination Wedding Package Customized for you including tickets, visas  (if  abroad) etc.</a:t>
            </a:r>
          </a:p>
          <a:p>
            <a:pPr marL="171450" indent="-171450">
              <a:buFont typeface="Arial" pitchFamily="34" charset="0"/>
              <a:buChar char="•"/>
            </a:pPr>
            <a:r>
              <a:rPr lang="en-US" sz="1100" b="1" dirty="0" smtClean="0">
                <a:solidFill>
                  <a:schemeClr val="tx1">
                    <a:lumMod val="95000"/>
                    <a:lumOff val="5000"/>
                  </a:schemeClr>
                </a:solidFill>
              </a:rPr>
              <a:t>Travel</a:t>
            </a:r>
          </a:p>
          <a:p>
            <a:pPr marL="171450" indent="-171450">
              <a:buFont typeface="Arial" pitchFamily="34" charset="0"/>
              <a:buChar char="•"/>
            </a:pPr>
            <a:r>
              <a:rPr lang="en-US" sz="1100" b="1" dirty="0" smtClean="0">
                <a:solidFill>
                  <a:schemeClr val="tx1">
                    <a:lumMod val="95000"/>
                    <a:lumOff val="5000"/>
                  </a:schemeClr>
                </a:solidFill>
              </a:rPr>
              <a:t>Hotel Accommodation </a:t>
            </a:r>
            <a:endParaRPr lang="en-US" sz="1100" b="1" dirty="0">
              <a:solidFill>
                <a:schemeClr val="tx1">
                  <a:lumMod val="95000"/>
                  <a:lumOff val="5000"/>
                </a:schemeClr>
              </a:solidFill>
            </a:endParaRPr>
          </a:p>
          <a:p>
            <a:pPr marL="171450" indent="-171450">
              <a:buFont typeface="Arial" pitchFamily="34" charset="0"/>
              <a:buChar char="•"/>
            </a:pPr>
            <a:r>
              <a:rPr lang="en-US" sz="1100" b="1" dirty="0" smtClean="0">
                <a:solidFill>
                  <a:schemeClr val="tx1">
                    <a:lumMod val="95000"/>
                    <a:lumOff val="5000"/>
                  </a:schemeClr>
                </a:solidFill>
              </a:rPr>
              <a:t>Hotel </a:t>
            </a:r>
            <a:r>
              <a:rPr lang="en-US" sz="1100" b="1" dirty="0">
                <a:solidFill>
                  <a:schemeClr val="tx1">
                    <a:lumMod val="95000"/>
                    <a:lumOff val="5000"/>
                  </a:schemeClr>
                </a:solidFill>
              </a:rPr>
              <a:t>B</a:t>
            </a:r>
            <a:r>
              <a:rPr lang="en-US" sz="1100" b="1" dirty="0" smtClean="0">
                <a:solidFill>
                  <a:schemeClr val="tx1">
                    <a:lumMod val="95000"/>
                    <a:lumOff val="5000"/>
                  </a:schemeClr>
                </a:solidFill>
              </a:rPr>
              <a:t>anqueting Services</a:t>
            </a:r>
          </a:p>
          <a:p>
            <a:pPr marL="171450" indent="-171450">
              <a:buFont typeface="Arial" pitchFamily="34" charset="0"/>
              <a:buChar char="•"/>
            </a:pPr>
            <a:r>
              <a:rPr lang="en-US" sz="1100" b="1" dirty="0" smtClean="0">
                <a:solidFill>
                  <a:schemeClr val="tx1">
                    <a:lumMod val="95000"/>
                    <a:lumOff val="5000"/>
                  </a:schemeClr>
                </a:solidFill>
              </a:rPr>
              <a:t>Hospitality Services for Guests</a:t>
            </a:r>
          </a:p>
          <a:p>
            <a:pPr marL="171450" indent="-171450">
              <a:buFont typeface="Arial" pitchFamily="34" charset="0"/>
              <a:buChar char="•"/>
            </a:pPr>
            <a:r>
              <a:rPr lang="en-US" sz="1100" b="1" dirty="0" smtClean="0">
                <a:solidFill>
                  <a:schemeClr val="tx1">
                    <a:lumMod val="95000"/>
                    <a:lumOff val="5000"/>
                  </a:schemeClr>
                </a:solidFill>
              </a:rPr>
              <a:t>Décor ( As per Desire and Lots of Customized Option)</a:t>
            </a:r>
          </a:p>
          <a:p>
            <a:pPr marL="171450" indent="-171450">
              <a:buFont typeface="Arial" pitchFamily="34" charset="0"/>
              <a:buChar char="•"/>
            </a:pPr>
            <a:r>
              <a:rPr lang="en-US" sz="1100" b="1" dirty="0" smtClean="0">
                <a:solidFill>
                  <a:schemeClr val="tx1">
                    <a:lumMod val="95000"/>
                    <a:lumOff val="5000"/>
                  </a:schemeClr>
                </a:solidFill>
              </a:rPr>
              <a:t>Entertainment </a:t>
            </a:r>
          </a:p>
          <a:p>
            <a:pPr marL="171450" indent="-171450">
              <a:buFont typeface="Arial" pitchFamily="34" charset="0"/>
              <a:buChar char="•"/>
            </a:pPr>
            <a:r>
              <a:rPr lang="en-US" sz="1100" b="1" dirty="0" smtClean="0">
                <a:solidFill>
                  <a:schemeClr val="tx1">
                    <a:lumMod val="95000"/>
                    <a:lumOff val="5000"/>
                  </a:schemeClr>
                </a:solidFill>
              </a:rPr>
              <a:t>(Sound, Lighting, Dance Performance, International  Acts , and Most Important Jaimala Themes which is  very special moment for both Bride &amp; Groom)</a:t>
            </a:r>
          </a:p>
          <a:p>
            <a:pPr marL="171450" indent="-171450">
              <a:buFont typeface="Arial" pitchFamily="34" charset="0"/>
              <a:buChar char="•"/>
            </a:pPr>
            <a:r>
              <a:rPr lang="en-US" sz="1100" b="1" dirty="0" smtClean="0">
                <a:solidFill>
                  <a:schemeClr val="tx1">
                    <a:lumMod val="95000"/>
                    <a:lumOff val="5000"/>
                  </a:schemeClr>
                </a:solidFill>
              </a:rPr>
              <a:t>Celebrity Invites  as for Guest Appearance and Performing Live on Stage</a:t>
            </a:r>
          </a:p>
          <a:p>
            <a:pPr marL="171450" indent="-171450">
              <a:buFont typeface="Arial" pitchFamily="34" charset="0"/>
              <a:buChar char="•"/>
            </a:pPr>
            <a:endParaRPr lang="en-US" sz="1100" dirty="0" smtClean="0"/>
          </a:p>
          <a:p>
            <a:endParaRPr lang="en-US" sz="1100" dirty="0"/>
          </a:p>
          <a:p>
            <a:pPr marL="171450" indent="-171450">
              <a:buFont typeface="Arial" pitchFamily="34" charset="0"/>
              <a:buChar char="•"/>
            </a:pPr>
            <a:endParaRPr lang="en-US" sz="1100" dirty="0" smtClean="0"/>
          </a:p>
          <a:p>
            <a:endParaRPr lang="en-US" sz="1200" b="1" dirty="0"/>
          </a:p>
        </p:txBody>
      </p:sp>
      <p:pic>
        <p:nvPicPr>
          <p:cNvPr id="5126" name="Picture 6" descr="C:\Users\HP\Desktop\10410129_715001355203384_5911922578379382543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716280"/>
            <a:ext cx="2819400" cy="56845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132525"/>
      </p:ext>
    </p:extLst>
  </p:cSld>
  <p:clrMapOvr>
    <a:masterClrMapping/>
  </p:clrMapOvr>
  <mc:AlternateContent xmlns:mc="http://schemas.openxmlformats.org/markup-compatibility/2006" xmlns:p14="http://schemas.microsoft.com/office/powerpoint/2010/main">
    <mc:Choice Requires="p14">
      <p:transition spd="slow" p14:dur="3900" advClick="0" advTm="12000">
        <p14:glitter pattern="hexagon"/>
      </p:transition>
    </mc:Choice>
    <mc:Fallback xmlns="">
      <p:transition spd="slow" advClick="0" advTm="12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P\Desktop\Reception-00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696368"/>
            <a:ext cx="8915400" cy="60290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4310" y="148590"/>
            <a:ext cx="2491740" cy="584775"/>
          </a:xfrm>
          <a:prstGeom prst="rect">
            <a:avLst/>
          </a:prstGeom>
          <a:noFill/>
        </p:spPr>
        <p:txBody>
          <a:bodyPr wrap="square" rtlCol="0">
            <a:spAutoFit/>
          </a:bodyPr>
          <a:lstStyle/>
          <a:p>
            <a:pPr algn="ctr"/>
            <a:r>
              <a:rPr lang="en-US" sz="3200" b="1" dirty="0" smtClean="0">
                <a:latin typeface="Adobe Arabic" pitchFamily="18" charset="-78"/>
                <a:cs typeface="Adobe Arabic" pitchFamily="18" charset="-78"/>
              </a:rPr>
              <a:t>Catering</a:t>
            </a:r>
            <a:endParaRPr lang="en-US" sz="3200" b="1" dirty="0">
              <a:latin typeface="Adobe Arabic" pitchFamily="18" charset="-78"/>
              <a:cs typeface="Adobe Arabic" pitchFamily="18" charset="-78"/>
            </a:endParaRPr>
          </a:p>
        </p:txBody>
      </p:sp>
      <p:sp>
        <p:nvSpPr>
          <p:cNvPr id="3" name="TextBox 2"/>
          <p:cNvSpPr txBox="1"/>
          <p:nvPr/>
        </p:nvSpPr>
        <p:spPr>
          <a:xfrm>
            <a:off x="232410" y="1524000"/>
            <a:ext cx="2590800" cy="5201424"/>
          </a:xfrm>
          <a:prstGeom prst="rect">
            <a:avLst/>
          </a:prstGeom>
          <a:noFill/>
        </p:spPr>
        <p:txBody>
          <a:bodyPr wrap="square" rtlCol="0">
            <a:spAutoFit/>
          </a:bodyPr>
          <a:lstStyle/>
          <a:p>
            <a:r>
              <a:rPr lang="en-US" sz="1200" dirty="0" smtClean="0">
                <a:latin typeface="Adobe Hebrew" pitchFamily="18" charset="-79"/>
                <a:cs typeface="Adobe Hebrew" pitchFamily="18" charset="-79"/>
              </a:rPr>
              <a:t> </a:t>
            </a:r>
            <a:r>
              <a:rPr lang="en-US" b="1" dirty="0" smtClean="0">
                <a:latin typeface="Adobe Hebrew" pitchFamily="18" charset="-79"/>
                <a:cs typeface="Adobe Hebrew" pitchFamily="18" charset="-79"/>
              </a:rPr>
              <a:t>C</a:t>
            </a:r>
            <a:r>
              <a:rPr lang="en-US" sz="1200" b="1" dirty="0" smtClean="0">
                <a:latin typeface="Adobe Hebrew" pitchFamily="18" charset="-79"/>
                <a:cs typeface="Adobe Hebrew" pitchFamily="18" charset="-79"/>
              </a:rPr>
              <a:t>aterer</a:t>
            </a:r>
            <a:r>
              <a:rPr lang="en-US" sz="1200" dirty="0" smtClean="0">
                <a:latin typeface="Adobe Hebrew" pitchFamily="18" charset="-79"/>
                <a:cs typeface="Adobe Hebrew" pitchFamily="18" charset="-79"/>
              </a:rPr>
              <a:t> is a most important part of Wedding or Reception .</a:t>
            </a:r>
          </a:p>
          <a:p>
            <a:endParaRPr lang="en-US" sz="1200" dirty="0" smtClean="0">
              <a:latin typeface="Adobe Hebrew" pitchFamily="18" charset="-79"/>
              <a:cs typeface="Adobe Hebrew" pitchFamily="18" charset="-79"/>
            </a:endParaRPr>
          </a:p>
          <a:p>
            <a:r>
              <a:rPr lang="en-US" b="1" dirty="0" smtClean="0"/>
              <a:t>A</a:t>
            </a:r>
            <a:r>
              <a:rPr lang="en-US" sz="1200" b="1" dirty="0" smtClean="0"/>
              <a:t>l</a:t>
            </a:r>
            <a:r>
              <a:rPr lang="en-US" sz="1200" dirty="0" smtClean="0"/>
              <a:t>l of us know that a perfect Wedding Function relies on Finest Catering Service with Quality , Variety of Food and Most </a:t>
            </a:r>
            <a:r>
              <a:rPr lang="en-US" sz="1200" dirty="0"/>
              <a:t>I</a:t>
            </a:r>
            <a:r>
              <a:rPr lang="en-US" sz="1200" dirty="0" smtClean="0"/>
              <a:t>mportantly Presentation with an attire to serve people with true feelings to feel them truly got Respected and Welcomed .</a:t>
            </a:r>
          </a:p>
          <a:p>
            <a:endParaRPr lang="en-US" sz="1200" dirty="0" smtClean="0"/>
          </a:p>
          <a:p>
            <a:r>
              <a:rPr lang="en-US" sz="1200" dirty="0" smtClean="0"/>
              <a:t> </a:t>
            </a:r>
            <a:r>
              <a:rPr lang="en-US" sz="1600" b="1" dirty="0" smtClean="0"/>
              <a:t>W</a:t>
            </a:r>
            <a:r>
              <a:rPr lang="en-US" sz="1200" dirty="0" smtClean="0"/>
              <a:t>e at </a:t>
            </a:r>
            <a:r>
              <a:rPr lang="en-US" sz="1200" b="1" dirty="0" smtClean="0"/>
              <a:t>Sea Hawk Events </a:t>
            </a:r>
            <a:r>
              <a:rPr lang="en-US" sz="1200" dirty="0" smtClean="0"/>
              <a:t>specialize in making your moments memorable and maintain highest standards of Hygiene , Quality and Presentation of f</a:t>
            </a:r>
          </a:p>
          <a:p>
            <a:r>
              <a:rPr lang="en-US" sz="1200" dirty="0" smtClean="0"/>
              <a:t>Food with Crockery Services by Our company </a:t>
            </a:r>
            <a:r>
              <a:rPr lang="en-US" sz="1200" b="1" dirty="0" smtClean="0"/>
              <a:t>Sea Hawk Events</a:t>
            </a:r>
            <a:r>
              <a:rPr lang="en-US" sz="1200" dirty="0" smtClean="0"/>
              <a:t>.</a:t>
            </a:r>
          </a:p>
          <a:p>
            <a:endParaRPr lang="en-US" sz="1200" dirty="0" smtClean="0">
              <a:latin typeface="Adobe Hebrew" pitchFamily="18" charset="-79"/>
              <a:cs typeface="Adobe Hebrew" pitchFamily="18" charset="-79"/>
            </a:endParaRPr>
          </a:p>
          <a:p>
            <a:endParaRPr lang="en-US" sz="1200" dirty="0">
              <a:latin typeface="Adobe Hebrew" pitchFamily="18" charset="-79"/>
              <a:cs typeface="Adobe Hebrew" pitchFamily="18" charset="-79"/>
            </a:endParaRPr>
          </a:p>
          <a:p>
            <a:r>
              <a:rPr lang="en-US" sz="1600" b="1" dirty="0"/>
              <a:t>A</a:t>
            </a:r>
            <a:r>
              <a:rPr lang="en-US" sz="1200" dirty="0"/>
              <a:t>ll of the presentation items are chosen to accomplish your design from the table settings, the bar (if chosen), to the buffet or table service will be coordinated with your event design.</a:t>
            </a:r>
            <a:endParaRPr lang="en-US" sz="1200" dirty="0" smtClean="0">
              <a:latin typeface="Adobe Hebrew" pitchFamily="18" charset="-79"/>
              <a:cs typeface="Adobe Hebrew" pitchFamily="18" charset="-79"/>
            </a:endParaRPr>
          </a:p>
          <a:p>
            <a:endParaRPr lang="en-US" sz="1200" dirty="0">
              <a:latin typeface="Adobe Hebrew" pitchFamily="18" charset="-79"/>
              <a:cs typeface="Adobe Hebrew" pitchFamily="18" charset="-79"/>
            </a:endParaRPr>
          </a:p>
        </p:txBody>
      </p:sp>
    </p:spTree>
    <p:extLst>
      <p:ext uri="{BB962C8B-B14F-4D97-AF65-F5344CB8AC3E}">
        <p14:creationId xmlns:p14="http://schemas.microsoft.com/office/powerpoint/2010/main" val="1126287572"/>
      </p:ext>
    </p:extLst>
  </p:cSld>
  <p:clrMapOvr>
    <a:masterClrMapping/>
  </p:clrMapOvr>
  <mc:AlternateContent xmlns:mc="http://schemas.openxmlformats.org/markup-compatibility/2006" xmlns:p14="http://schemas.microsoft.com/office/powerpoint/2010/main">
    <mc:Choice Requires="p14">
      <p:transition spd="slow" p14:dur="3000" advClick="0" advTm="12000">
        <p14:shred/>
      </p:transition>
    </mc:Choice>
    <mc:Fallback xmlns="">
      <p:transition spd="slow" advClick="0" advTm="12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P\Desktop\10960208_797290816974437_1685547516998334625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8839200" cy="54096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228600"/>
            <a:ext cx="8458200" cy="1046440"/>
          </a:xfrm>
          <a:prstGeom prst="rect">
            <a:avLst/>
          </a:prstGeom>
          <a:noFill/>
        </p:spPr>
        <p:txBody>
          <a:bodyPr wrap="square" rtlCol="0">
            <a:spAutoFit/>
          </a:bodyPr>
          <a:lstStyle/>
          <a:p>
            <a:r>
              <a:rPr lang="en-US" sz="2000" b="1" dirty="0">
                <a:latin typeface="Centaur" pitchFamily="18" charset="0"/>
              </a:rPr>
              <a:t>T</a:t>
            </a:r>
            <a:r>
              <a:rPr lang="en-US" dirty="0">
                <a:latin typeface="Centaur" pitchFamily="18" charset="0"/>
              </a:rPr>
              <a:t>he </a:t>
            </a:r>
            <a:r>
              <a:rPr lang="en-US" dirty="0" smtClean="0">
                <a:latin typeface="Centaur" pitchFamily="18" charset="0"/>
              </a:rPr>
              <a:t>Engagement </a:t>
            </a:r>
            <a:r>
              <a:rPr lang="en-US" dirty="0">
                <a:latin typeface="Centaur" pitchFamily="18" charset="0"/>
              </a:rPr>
              <a:t>C</a:t>
            </a:r>
            <a:r>
              <a:rPr lang="en-US" dirty="0" smtClean="0">
                <a:latin typeface="Centaur" pitchFamily="18" charset="0"/>
              </a:rPr>
              <a:t>eremony </a:t>
            </a:r>
            <a:r>
              <a:rPr lang="en-US" dirty="0">
                <a:latin typeface="Centaur" pitchFamily="18" charset="0"/>
              </a:rPr>
              <a:t>is basically a brief ritual wherein the couple exchanges </a:t>
            </a:r>
            <a:r>
              <a:rPr lang="en-US" dirty="0" smtClean="0">
                <a:latin typeface="Centaur" pitchFamily="18" charset="0"/>
              </a:rPr>
              <a:t>Gold </a:t>
            </a:r>
            <a:r>
              <a:rPr lang="en-US" dirty="0">
                <a:latin typeface="Centaur" pitchFamily="18" charset="0"/>
              </a:rPr>
              <a:t>R</a:t>
            </a:r>
            <a:r>
              <a:rPr lang="en-US" dirty="0" smtClean="0">
                <a:latin typeface="Centaur" pitchFamily="18" charset="0"/>
              </a:rPr>
              <a:t>ings</a:t>
            </a:r>
            <a:r>
              <a:rPr lang="en-US" dirty="0">
                <a:latin typeface="Centaur" pitchFamily="18" charset="0"/>
              </a:rPr>
              <a:t>. This ensures both the </a:t>
            </a:r>
            <a:r>
              <a:rPr lang="en-US" dirty="0" smtClean="0">
                <a:latin typeface="Centaur" pitchFamily="18" charset="0"/>
              </a:rPr>
              <a:t>Families </a:t>
            </a:r>
            <a:r>
              <a:rPr lang="en-US" dirty="0">
                <a:latin typeface="Centaur" pitchFamily="18" charset="0"/>
              </a:rPr>
              <a:t>that the </a:t>
            </a:r>
            <a:r>
              <a:rPr lang="en-US" dirty="0" smtClean="0">
                <a:latin typeface="Centaur" pitchFamily="18" charset="0"/>
              </a:rPr>
              <a:t>Girl </a:t>
            </a:r>
            <a:r>
              <a:rPr lang="en-US" dirty="0">
                <a:latin typeface="Centaur" pitchFamily="18" charset="0"/>
              </a:rPr>
              <a:t>and the </a:t>
            </a:r>
            <a:r>
              <a:rPr lang="en-US" dirty="0" smtClean="0">
                <a:latin typeface="Centaur" pitchFamily="18" charset="0"/>
              </a:rPr>
              <a:t>Boy </a:t>
            </a:r>
            <a:r>
              <a:rPr lang="en-US" dirty="0">
                <a:latin typeface="Centaur" pitchFamily="18" charset="0"/>
              </a:rPr>
              <a:t>are now hooked. This is why it is also called the </a:t>
            </a:r>
            <a:r>
              <a:rPr lang="en-US" sz="2400" u="sng" dirty="0" smtClean="0">
                <a:solidFill>
                  <a:srgbClr val="C00000"/>
                </a:solidFill>
                <a:latin typeface="Centaur" pitchFamily="18" charset="0"/>
              </a:rPr>
              <a:t>Ring Ceremony.</a:t>
            </a:r>
            <a:endParaRPr lang="en-US" sz="2400" u="sng" dirty="0">
              <a:solidFill>
                <a:srgbClr val="C00000"/>
              </a:solidFill>
              <a:latin typeface="Centaur" pitchFamily="18" charset="0"/>
            </a:endParaRPr>
          </a:p>
        </p:txBody>
      </p:sp>
    </p:spTree>
    <p:extLst>
      <p:ext uri="{BB962C8B-B14F-4D97-AF65-F5344CB8AC3E}">
        <p14:creationId xmlns:p14="http://schemas.microsoft.com/office/powerpoint/2010/main" val="344713215"/>
      </p:ext>
    </p:extLst>
  </p:cSld>
  <p:clrMapOvr>
    <a:masterClrMapping/>
  </p:clrMapOvr>
  <mc:AlternateContent xmlns:mc="http://schemas.openxmlformats.org/markup-compatibility/2006" xmlns:p14="http://schemas.microsoft.com/office/powerpoint/2010/main">
    <mc:Choice Requires="p14">
      <p:transition spd="slow" p14:dur="1400" advClick="0" advTm="10000">
        <p14:ripple/>
      </p:transition>
    </mc:Choice>
    <mc:Fallback xmlns="">
      <p:transition spd="slow" advClick="0" advTm="10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HP\Desktop\10562773_745661332137386_2862847792858580614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1"/>
            <a:ext cx="8839200" cy="56163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8120" y="190500"/>
            <a:ext cx="8682990" cy="677108"/>
          </a:xfrm>
          <a:prstGeom prst="rect">
            <a:avLst/>
          </a:prstGeom>
          <a:noFill/>
        </p:spPr>
        <p:txBody>
          <a:bodyPr wrap="square" rtlCol="0">
            <a:spAutoFit/>
          </a:bodyPr>
          <a:lstStyle/>
          <a:p>
            <a:r>
              <a:rPr lang="en-US" sz="2000" dirty="0">
                <a:latin typeface="Centaur" pitchFamily="18" charset="0"/>
              </a:rPr>
              <a:t> </a:t>
            </a:r>
            <a:r>
              <a:rPr lang="en-US" sz="2000" dirty="0" smtClean="0">
                <a:latin typeface="Centaur" pitchFamily="18" charset="0"/>
              </a:rPr>
              <a:t>O</a:t>
            </a:r>
            <a:r>
              <a:rPr lang="en-US" dirty="0" smtClean="0">
                <a:latin typeface="Centaur" pitchFamily="18" charset="0"/>
              </a:rPr>
              <a:t>ne </a:t>
            </a:r>
            <a:r>
              <a:rPr lang="en-US" dirty="0">
                <a:latin typeface="Centaur" pitchFamily="18" charset="0"/>
              </a:rPr>
              <a:t>of the most important pre-wedding ceremonies in Indian marriages is the </a:t>
            </a:r>
            <a:r>
              <a:rPr lang="en-US" i="1" dirty="0">
                <a:solidFill>
                  <a:srgbClr val="C00000"/>
                </a:solidFill>
                <a:latin typeface="Centaur" pitchFamily="18" charset="0"/>
              </a:rPr>
              <a:t>M</a:t>
            </a:r>
            <a:r>
              <a:rPr lang="en-US" i="1" dirty="0" smtClean="0">
                <a:solidFill>
                  <a:srgbClr val="C00000"/>
                </a:solidFill>
                <a:latin typeface="Centaur" pitchFamily="18" charset="0"/>
              </a:rPr>
              <a:t>ehendi </a:t>
            </a:r>
            <a:r>
              <a:rPr lang="en-US" i="1" dirty="0">
                <a:solidFill>
                  <a:srgbClr val="C00000"/>
                </a:solidFill>
                <a:latin typeface="Centaur" pitchFamily="18" charset="0"/>
              </a:rPr>
              <a:t>K</a:t>
            </a:r>
            <a:r>
              <a:rPr lang="en-US" i="1" dirty="0" smtClean="0">
                <a:solidFill>
                  <a:srgbClr val="C00000"/>
                </a:solidFill>
                <a:latin typeface="Centaur" pitchFamily="18" charset="0"/>
              </a:rPr>
              <a:t>i </a:t>
            </a:r>
            <a:r>
              <a:rPr lang="en-US" i="1" dirty="0">
                <a:solidFill>
                  <a:srgbClr val="C00000"/>
                </a:solidFill>
                <a:latin typeface="Centaur" pitchFamily="18" charset="0"/>
              </a:rPr>
              <a:t>R</a:t>
            </a:r>
            <a:r>
              <a:rPr lang="en-US" i="1" dirty="0" smtClean="0">
                <a:solidFill>
                  <a:srgbClr val="C00000"/>
                </a:solidFill>
                <a:latin typeface="Centaur" pitchFamily="18" charset="0"/>
              </a:rPr>
              <a:t>aat</a:t>
            </a:r>
            <a:r>
              <a:rPr lang="en-US" dirty="0">
                <a:latin typeface="Centaur" pitchFamily="18" charset="0"/>
              </a:rPr>
              <a:t>. The beautiful bride-to-be adorns her hands and feet with striking designs made out of henna</a:t>
            </a:r>
          </a:p>
        </p:txBody>
      </p:sp>
    </p:spTree>
    <p:extLst>
      <p:ext uri="{BB962C8B-B14F-4D97-AF65-F5344CB8AC3E}">
        <p14:creationId xmlns:p14="http://schemas.microsoft.com/office/powerpoint/2010/main" val="3985212978"/>
      </p:ext>
    </p:extLst>
  </p:cSld>
  <p:clrMapOvr>
    <a:masterClrMapping/>
  </p:clrMapOvr>
  <mc:AlternateContent xmlns:mc="http://schemas.openxmlformats.org/markup-compatibility/2006" xmlns:p14="http://schemas.microsoft.com/office/powerpoint/2010/main">
    <mc:Choice Requires="p14">
      <p:transition spd="slow" p14:dur="4000" advClick="0" advTm="10000">
        <p14:vortex dir="r"/>
      </p:transition>
    </mc:Choice>
    <mc:Fallback xmlns="">
      <p:transition spd="slow" advClick="0" advTm="10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P\Desktop\10582782_718017121568474_4152370599666376970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77618"/>
            <a:ext cx="8763000" cy="5471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22" name="Picture 2" descr="C:\Users\HP\Desktop\11334041_839347836102068_4147510597844012868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508" y="4419600"/>
            <a:ext cx="3114492" cy="20773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4508" y="304800"/>
            <a:ext cx="8524692" cy="954107"/>
          </a:xfrm>
          <a:prstGeom prst="rect">
            <a:avLst/>
          </a:prstGeom>
          <a:noFill/>
        </p:spPr>
        <p:txBody>
          <a:bodyPr wrap="square" rtlCol="0">
            <a:spAutoFit/>
          </a:bodyPr>
          <a:lstStyle/>
          <a:p>
            <a:r>
              <a:rPr lang="en-US" sz="2000" b="1" dirty="0" err="1">
                <a:latin typeface="Centaur" pitchFamily="18" charset="0"/>
              </a:rPr>
              <a:t>R</a:t>
            </a:r>
            <a:r>
              <a:rPr lang="en-US" dirty="0" err="1">
                <a:latin typeface="Centaur" pitchFamily="18" charset="0"/>
              </a:rPr>
              <a:t>asam</a:t>
            </a:r>
            <a:r>
              <a:rPr lang="en-US" dirty="0">
                <a:latin typeface="Centaur" pitchFamily="18" charset="0"/>
              </a:rPr>
              <a:t> (Ritual) of </a:t>
            </a:r>
            <a:r>
              <a:rPr lang="en-US" dirty="0" err="1">
                <a:latin typeface="Centaur" pitchFamily="18" charset="0"/>
              </a:rPr>
              <a:t>Haldi</a:t>
            </a:r>
            <a:r>
              <a:rPr lang="en-US" dirty="0">
                <a:latin typeface="Centaur" pitchFamily="18" charset="0"/>
              </a:rPr>
              <a:t> (Turmeric ) is one of the famous traditional rituals followed in </a:t>
            </a:r>
            <a:r>
              <a:rPr lang="en-US" b="1" dirty="0">
                <a:latin typeface="Centaur" pitchFamily="18" charset="0"/>
              </a:rPr>
              <a:t>Indian </a:t>
            </a:r>
            <a:r>
              <a:rPr lang="en-US" b="1" dirty="0" smtClean="0">
                <a:latin typeface="Centaur" pitchFamily="18" charset="0"/>
              </a:rPr>
              <a:t>Marriages</a:t>
            </a:r>
            <a:r>
              <a:rPr lang="en-US" b="1" dirty="0">
                <a:latin typeface="Centaur" pitchFamily="18" charset="0"/>
              </a:rPr>
              <a:t>.</a:t>
            </a:r>
            <a:r>
              <a:rPr lang="en-US" dirty="0">
                <a:latin typeface="Centaur" pitchFamily="18" charset="0"/>
              </a:rPr>
              <a:t> It is </a:t>
            </a:r>
            <a:r>
              <a:rPr lang="en-US" dirty="0" err="1">
                <a:latin typeface="Centaur" pitchFamily="18" charset="0"/>
              </a:rPr>
              <a:t>alsko</a:t>
            </a:r>
            <a:r>
              <a:rPr lang="en-US" dirty="0">
                <a:latin typeface="Centaur" pitchFamily="18" charset="0"/>
              </a:rPr>
              <a:t> called Indian Bridal glow mask as it beautify the Brides and Grooms and gives a glow to their skin.</a:t>
            </a:r>
          </a:p>
        </p:txBody>
      </p:sp>
    </p:spTree>
    <p:extLst>
      <p:ext uri="{BB962C8B-B14F-4D97-AF65-F5344CB8AC3E}">
        <p14:creationId xmlns:p14="http://schemas.microsoft.com/office/powerpoint/2010/main" val="152797279"/>
      </p:ext>
    </p:extLst>
  </p:cSld>
  <p:clrMapOvr>
    <a:masterClrMapping/>
  </p:clrMapOvr>
  <mc:AlternateContent xmlns:mc="http://schemas.openxmlformats.org/markup-compatibility/2006" xmlns:p14="http://schemas.microsoft.com/office/powerpoint/2010/main">
    <mc:Choice Requires="p14">
      <p:transition spd="slow" p14:dur="4400" advClick="0" advTm="10000">
        <p14:honeycomb/>
      </p:transition>
    </mc:Choice>
    <mc:Fallback xmlns="">
      <p:transition spd="slow" advClick="0" advTm="10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1405</TotalTime>
  <Words>1242</Words>
  <Application>Microsoft Office PowerPoint</Application>
  <PresentationFormat>On-screen Show (4:3)</PresentationFormat>
  <Paragraphs>208</Paragraphs>
  <Slides>27</Slides>
  <Notes>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Sea Hawk Events Pvt. Ltd.</vt:lpstr>
      <vt:lpstr>About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 Hawk Events Pvt. Ltd.</dc:title>
  <dc:creator>Sea Hawk Events</dc:creator>
  <cp:lastModifiedBy>HP</cp:lastModifiedBy>
  <cp:revision>110</cp:revision>
  <dcterms:created xsi:type="dcterms:W3CDTF">2006-08-16T00:00:00Z</dcterms:created>
  <dcterms:modified xsi:type="dcterms:W3CDTF">2015-07-08T15:14:01Z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